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0" r:id="rId4"/>
    <p:sldMasterId id="2147484329" r:id="rId5"/>
    <p:sldMasterId id="2147484359" r:id="rId6"/>
    <p:sldMasterId id="2147484381" r:id="rId7"/>
    <p:sldMasterId id="2147484423" r:id="rId8"/>
  </p:sldMasterIdLst>
  <p:notesMasterIdLst>
    <p:notesMasterId r:id="rId49"/>
  </p:notesMasterIdLst>
  <p:handoutMasterIdLst>
    <p:handoutMasterId r:id="rId50"/>
  </p:handoutMasterIdLst>
  <p:sldIdLst>
    <p:sldId id="307" r:id="rId9"/>
    <p:sldId id="417" r:id="rId10"/>
    <p:sldId id="422" r:id="rId11"/>
    <p:sldId id="1863" r:id="rId12"/>
    <p:sldId id="423" r:id="rId13"/>
    <p:sldId id="1864" r:id="rId14"/>
    <p:sldId id="1867" r:id="rId15"/>
    <p:sldId id="1865" r:id="rId16"/>
    <p:sldId id="1862" r:id="rId17"/>
    <p:sldId id="555" r:id="rId18"/>
    <p:sldId id="2100" r:id="rId19"/>
    <p:sldId id="2074" r:id="rId20"/>
    <p:sldId id="1819" r:id="rId21"/>
    <p:sldId id="2099" r:id="rId22"/>
    <p:sldId id="2055" r:id="rId23"/>
    <p:sldId id="1838" r:id="rId24"/>
    <p:sldId id="2018" r:id="rId25"/>
    <p:sldId id="2038" r:id="rId26"/>
    <p:sldId id="2048" r:id="rId27"/>
    <p:sldId id="2073" r:id="rId28"/>
    <p:sldId id="2075" r:id="rId29"/>
    <p:sldId id="2076" r:id="rId30"/>
    <p:sldId id="1869" r:id="rId31"/>
    <p:sldId id="1877" r:id="rId32"/>
    <p:sldId id="257" r:id="rId33"/>
    <p:sldId id="1879" r:id="rId34"/>
    <p:sldId id="263" r:id="rId35"/>
    <p:sldId id="1870" r:id="rId36"/>
    <p:sldId id="2098" r:id="rId37"/>
    <p:sldId id="1658" r:id="rId38"/>
    <p:sldId id="1881" r:id="rId39"/>
    <p:sldId id="1873" r:id="rId40"/>
    <p:sldId id="2077" r:id="rId41"/>
    <p:sldId id="1660" r:id="rId42"/>
    <p:sldId id="1659" r:id="rId43"/>
    <p:sldId id="1866" r:id="rId44"/>
    <p:sldId id="426" r:id="rId45"/>
    <p:sldId id="1880" r:id="rId46"/>
    <p:sldId id="431" r:id="rId47"/>
    <p:sldId id="1871" r:id="rId4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and ATT&amp;CK" id="{E1C8FB21-FF75-44A0-8090-B2FB240B014B}">
          <p14:sldIdLst>
            <p14:sldId id="307"/>
            <p14:sldId id="417"/>
            <p14:sldId id="422"/>
            <p14:sldId id="1863"/>
            <p14:sldId id="423"/>
            <p14:sldId id="1864"/>
            <p14:sldId id="1867"/>
            <p14:sldId id="1865"/>
            <p14:sldId id="1862"/>
            <p14:sldId id="555"/>
            <p14:sldId id="2100"/>
            <p14:sldId id="2074"/>
            <p14:sldId id="1819"/>
            <p14:sldId id="2099"/>
            <p14:sldId id="2055"/>
            <p14:sldId id="1838"/>
            <p14:sldId id="2018"/>
            <p14:sldId id="2038"/>
            <p14:sldId id="2048"/>
            <p14:sldId id="2073"/>
            <p14:sldId id="2075"/>
            <p14:sldId id="2076"/>
            <p14:sldId id="1869"/>
            <p14:sldId id="1877"/>
            <p14:sldId id="257"/>
            <p14:sldId id="1879"/>
            <p14:sldId id="263"/>
            <p14:sldId id="1870"/>
            <p14:sldId id="2098"/>
            <p14:sldId id="1658"/>
            <p14:sldId id="1881"/>
            <p14:sldId id="1873"/>
            <p14:sldId id="2077"/>
            <p14:sldId id="1660"/>
            <p14:sldId id="1659"/>
            <p14:sldId id="1866"/>
            <p14:sldId id="426"/>
            <p14:sldId id="1880"/>
            <p14:sldId id="431"/>
            <p14:sldId id="18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FBFBF"/>
    <a:srgbClr val="000000"/>
    <a:srgbClr val="00B7CD"/>
    <a:srgbClr val="CBD6F0"/>
    <a:srgbClr val="1E1E1E"/>
    <a:srgbClr val="086AA0"/>
    <a:srgbClr val="B4009E"/>
    <a:srgbClr val="52525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A0D2E-7472-47F0-A48B-FAB90014C640}" v="456" dt="2018-05-23T22:39:56.506"/>
    <p1510:client id="{BBE0CA38-5C34-4BF6-9D2D-E05F51EC4893}" v="3434" dt="2018-05-23T10:05:00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9267" autoAdjust="0"/>
  </p:normalViewPr>
  <p:slideViewPr>
    <p:cSldViewPr>
      <p:cViewPr varScale="1">
        <p:scale>
          <a:sx n="69" d="100"/>
          <a:sy n="69" d="100"/>
        </p:scale>
        <p:origin x="32" y="5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556"/>
    </p:cViewPr>
  </p:sorterViewPr>
  <p:notesViewPr>
    <p:cSldViewPr showGuides="1">
      <p:cViewPr varScale="1">
        <p:scale>
          <a:sx n="83" d="100"/>
          <a:sy n="83" d="100"/>
        </p:scale>
        <p:origin x="38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microsoft.com/office/2015/10/relationships/revisionInfo" Target="revisionInfo.xml"/><Relationship Id="rId8" Type="http://schemas.openxmlformats.org/officeDocument/2006/relationships/slideMaster" Target="slideMasters/slideMaster5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FD6101-1B3C-4565-B187-384227C62059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3B4D62-80CA-405D-92E2-53A6488387EA}">
      <dgm:prSet phldrT="[Text]"/>
      <dgm:spPr/>
      <dgm:t>
        <a:bodyPr/>
        <a:lstStyle/>
        <a:p>
          <a:r>
            <a:rPr lang="en-US" dirty="0"/>
            <a:t>Executable Know-how</a:t>
          </a:r>
        </a:p>
      </dgm:t>
    </dgm:pt>
    <dgm:pt modelId="{7403EBCF-84C4-4F77-88DD-12B9F476933D}" type="parTrans" cxnId="{74D42FB4-E128-49D2-A5C8-AA20BF3FBA7B}">
      <dgm:prSet/>
      <dgm:spPr/>
      <dgm:t>
        <a:bodyPr/>
        <a:lstStyle/>
        <a:p>
          <a:endParaRPr lang="en-US"/>
        </a:p>
      </dgm:t>
    </dgm:pt>
    <dgm:pt modelId="{F66FB301-568F-4FC3-B716-6379AAC9C35A}" type="sibTrans" cxnId="{74D42FB4-E128-49D2-A5C8-AA20BF3FBA7B}">
      <dgm:prSet/>
      <dgm:spPr/>
      <dgm:t>
        <a:bodyPr/>
        <a:lstStyle/>
        <a:p>
          <a:endParaRPr lang="en-US"/>
        </a:p>
      </dgm:t>
    </dgm:pt>
    <dgm:pt modelId="{A5930B29-471B-40A8-BEE1-851BC403DC00}">
      <dgm:prSet phldrT="[Text]"/>
      <dgm:spPr/>
      <dgm:t>
        <a:bodyPr/>
        <a:lstStyle/>
        <a:p>
          <a:r>
            <a:rPr lang="en-US" dirty="0"/>
            <a:t>Organized Knowledge</a:t>
          </a:r>
        </a:p>
      </dgm:t>
    </dgm:pt>
    <dgm:pt modelId="{348282FC-608C-4542-8161-D34A49F91BF1}" type="parTrans" cxnId="{AC260E55-00F7-40AC-93D9-88B8BF5EDE5B}">
      <dgm:prSet/>
      <dgm:spPr/>
      <dgm:t>
        <a:bodyPr/>
        <a:lstStyle/>
        <a:p>
          <a:endParaRPr lang="en-US"/>
        </a:p>
      </dgm:t>
    </dgm:pt>
    <dgm:pt modelId="{72E4B5E1-C4F9-4C96-898D-B315DD2FA08C}" type="sibTrans" cxnId="{AC260E55-00F7-40AC-93D9-88B8BF5EDE5B}">
      <dgm:prSet/>
      <dgm:spPr/>
      <dgm:t>
        <a:bodyPr/>
        <a:lstStyle/>
        <a:p>
          <a:endParaRPr lang="en-US"/>
        </a:p>
      </dgm:t>
    </dgm:pt>
    <dgm:pt modelId="{21C6C1D2-25F0-4386-88CB-0743AD56B08D}">
      <dgm:prSet phldrT="[Text]"/>
      <dgm:spPr/>
      <dgm:t>
        <a:bodyPr/>
        <a:lstStyle/>
        <a:p>
          <a:r>
            <a:rPr lang="en-US" dirty="0"/>
            <a:t>Repeatable Analysis</a:t>
          </a:r>
        </a:p>
      </dgm:t>
    </dgm:pt>
    <dgm:pt modelId="{CA8CE0AF-3871-4098-96A2-C86DAB7224BD}" type="parTrans" cxnId="{DE6E00B3-E7FE-40F8-9DA4-41638DB15893}">
      <dgm:prSet/>
      <dgm:spPr/>
      <dgm:t>
        <a:bodyPr/>
        <a:lstStyle/>
        <a:p>
          <a:endParaRPr lang="en-US"/>
        </a:p>
      </dgm:t>
    </dgm:pt>
    <dgm:pt modelId="{8A58F4C6-1D29-4217-8E4A-6939F0F28C63}" type="sibTrans" cxnId="{DE6E00B3-E7FE-40F8-9DA4-41638DB15893}">
      <dgm:prSet/>
      <dgm:spPr/>
      <dgm:t>
        <a:bodyPr/>
        <a:lstStyle/>
        <a:p>
          <a:endParaRPr lang="en-US"/>
        </a:p>
      </dgm:t>
    </dgm:pt>
    <dgm:pt modelId="{2D5186E8-EAEB-41C1-A18A-DAF288324300}">
      <dgm:prSet phldrT="[Text]"/>
      <dgm:spPr/>
      <dgm:t>
        <a:bodyPr/>
        <a:lstStyle/>
        <a:p>
          <a:r>
            <a:rPr lang="en-US"/>
            <a:t>Promoting Community</a:t>
          </a:r>
          <a:endParaRPr lang="en-US" dirty="0"/>
        </a:p>
      </dgm:t>
    </dgm:pt>
    <dgm:pt modelId="{09746E7F-13C3-43CB-89D5-E3BDCF95FBA1}" type="parTrans" cxnId="{57AA4095-E778-4CC0-95DC-A6304BF19939}">
      <dgm:prSet/>
      <dgm:spPr/>
      <dgm:t>
        <a:bodyPr/>
        <a:lstStyle/>
        <a:p>
          <a:endParaRPr lang="en-US"/>
        </a:p>
      </dgm:t>
    </dgm:pt>
    <dgm:pt modelId="{D97D5718-4547-4239-95F8-E903ED52E07D}" type="sibTrans" cxnId="{57AA4095-E778-4CC0-95DC-A6304BF19939}">
      <dgm:prSet/>
      <dgm:spPr/>
      <dgm:t>
        <a:bodyPr/>
        <a:lstStyle/>
        <a:p>
          <a:endParaRPr lang="en-US"/>
        </a:p>
      </dgm:t>
    </dgm:pt>
    <dgm:pt modelId="{6FB3179C-9BFD-4D79-A6D1-2AD4C22A7E90}" type="pres">
      <dgm:prSet presAssocID="{DCFD6101-1B3C-4565-B187-384227C62059}" presName="diagram" presStyleCnt="0">
        <dgm:presLayoutVars>
          <dgm:dir/>
          <dgm:resizeHandles val="exact"/>
        </dgm:presLayoutVars>
      </dgm:prSet>
      <dgm:spPr/>
    </dgm:pt>
    <dgm:pt modelId="{D37E5C6A-380C-4C95-B9D7-8C6715C48469}" type="pres">
      <dgm:prSet presAssocID="{A5930B29-471B-40A8-BEE1-851BC403DC00}" presName="node" presStyleLbl="node1" presStyleIdx="0" presStyleCnt="4">
        <dgm:presLayoutVars>
          <dgm:bulletEnabled val="1"/>
        </dgm:presLayoutVars>
      </dgm:prSet>
      <dgm:spPr/>
    </dgm:pt>
    <dgm:pt modelId="{4EF17B3C-5731-4A44-86FB-25312FE01537}" type="pres">
      <dgm:prSet presAssocID="{72E4B5E1-C4F9-4C96-898D-B315DD2FA08C}" presName="sibTrans" presStyleCnt="0"/>
      <dgm:spPr/>
    </dgm:pt>
    <dgm:pt modelId="{A76978CC-6B06-4692-BBE3-8ECCF8908E70}" type="pres">
      <dgm:prSet presAssocID="{183B4D62-80CA-405D-92E2-53A6488387EA}" presName="node" presStyleLbl="node1" presStyleIdx="1" presStyleCnt="4">
        <dgm:presLayoutVars>
          <dgm:bulletEnabled val="1"/>
        </dgm:presLayoutVars>
      </dgm:prSet>
      <dgm:spPr/>
    </dgm:pt>
    <dgm:pt modelId="{F6A1AD97-7351-4181-A8C3-EB242B7D146E}" type="pres">
      <dgm:prSet presAssocID="{F66FB301-568F-4FC3-B716-6379AAC9C35A}" presName="sibTrans" presStyleCnt="0"/>
      <dgm:spPr/>
    </dgm:pt>
    <dgm:pt modelId="{D0330370-CA8B-4EF1-BBF8-B480D7442495}" type="pres">
      <dgm:prSet presAssocID="{21C6C1D2-25F0-4386-88CB-0743AD56B08D}" presName="node" presStyleLbl="node1" presStyleIdx="2" presStyleCnt="4">
        <dgm:presLayoutVars>
          <dgm:bulletEnabled val="1"/>
        </dgm:presLayoutVars>
      </dgm:prSet>
      <dgm:spPr/>
    </dgm:pt>
    <dgm:pt modelId="{3E6BDC7A-F535-41E1-818D-B90915B16B0C}" type="pres">
      <dgm:prSet presAssocID="{8A58F4C6-1D29-4217-8E4A-6939F0F28C63}" presName="sibTrans" presStyleCnt="0"/>
      <dgm:spPr/>
    </dgm:pt>
    <dgm:pt modelId="{A657BC10-54D3-44C2-BF2F-71BFDB0D778B}" type="pres">
      <dgm:prSet presAssocID="{2D5186E8-EAEB-41C1-A18A-DAF288324300}" presName="node" presStyleLbl="node1" presStyleIdx="3" presStyleCnt="4">
        <dgm:presLayoutVars>
          <dgm:bulletEnabled val="1"/>
        </dgm:presLayoutVars>
      </dgm:prSet>
      <dgm:spPr/>
    </dgm:pt>
  </dgm:ptLst>
  <dgm:cxnLst>
    <dgm:cxn modelId="{ACA6B743-1D92-45C4-957F-7EBA84D951C2}" type="presOf" srcId="{21C6C1D2-25F0-4386-88CB-0743AD56B08D}" destId="{D0330370-CA8B-4EF1-BBF8-B480D7442495}" srcOrd="0" destOrd="0" presId="urn:microsoft.com/office/officeart/2005/8/layout/default"/>
    <dgm:cxn modelId="{B8960B64-D347-48CB-869F-3CF5168CD97A}" type="presOf" srcId="{183B4D62-80CA-405D-92E2-53A6488387EA}" destId="{A76978CC-6B06-4692-BBE3-8ECCF8908E70}" srcOrd="0" destOrd="0" presId="urn:microsoft.com/office/officeart/2005/8/layout/default"/>
    <dgm:cxn modelId="{E142A674-54CB-43BC-A733-4B93DA980EE2}" type="presOf" srcId="{DCFD6101-1B3C-4565-B187-384227C62059}" destId="{6FB3179C-9BFD-4D79-A6D1-2AD4C22A7E90}" srcOrd="0" destOrd="0" presId="urn:microsoft.com/office/officeart/2005/8/layout/default"/>
    <dgm:cxn modelId="{AC260E55-00F7-40AC-93D9-88B8BF5EDE5B}" srcId="{DCFD6101-1B3C-4565-B187-384227C62059}" destId="{A5930B29-471B-40A8-BEE1-851BC403DC00}" srcOrd="0" destOrd="0" parTransId="{348282FC-608C-4542-8161-D34A49F91BF1}" sibTransId="{72E4B5E1-C4F9-4C96-898D-B315DD2FA08C}"/>
    <dgm:cxn modelId="{57AA4095-E778-4CC0-95DC-A6304BF19939}" srcId="{DCFD6101-1B3C-4565-B187-384227C62059}" destId="{2D5186E8-EAEB-41C1-A18A-DAF288324300}" srcOrd="3" destOrd="0" parTransId="{09746E7F-13C3-43CB-89D5-E3BDCF95FBA1}" sibTransId="{D97D5718-4547-4239-95F8-E903ED52E07D}"/>
    <dgm:cxn modelId="{1B7CF895-ADD1-4612-BC81-2099AAF0B600}" type="presOf" srcId="{2D5186E8-EAEB-41C1-A18A-DAF288324300}" destId="{A657BC10-54D3-44C2-BF2F-71BFDB0D778B}" srcOrd="0" destOrd="0" presId="urn:microsoft.com/office/officeart/2005/8/layout/default"/>
    <dgm:cxn modelId="{DE6E00B3-E7FE-40F8-9DA4-41638DB15893}" srcId="{DCFD6101-1B3C-4565-B187-384227C62059}" destId="{21C6C1D2-25F0-4386-88CB-0743AD56B08D}" srcOrd="2" destOrd="0" parTransId="{CA8CE0AF-3871-4098-96A2-C86DAB7224BD}" sibTransId="{8A58F4C6-1D29-4217-8E4A-6939F0F28C63}"/>
    <dgm:cxn modelId="{74D42FB4-E128-49D2-A5C8-AA20BF3FBA7B}" srcId="{DCFD6101-1B3C-4565-B187-384227C62059}" destId="{183B4D62-80CA-405D-92E2-53A6488387EA}" srcOrd="1" destOrd="0" parTransId="{7403EBCF-84C4-4F77-88DD-12B9F476933D}" sibTransId="{F66FB301-568F-4FC3-B716-6379AAC9C35A}"/>
    <dgm:cxn modelId="{97302EE3-F960-4138-AE44-6F3855DB19D6}" type="presOf" srcId="{A5930B29-471B-40A8-BEE1-851BC403DC00}" destId="{D37E5C6A-380C-4C95-B9D7-8C6715C48469}" srcOrd="0" destOrd="0" presId="urn:microsoft.com/office/officeart/2005/8/layout/default"/>
    <dgm:cxn modelId="{CBA05840-5574-4D13-9D17-29B5DE9AFC38}" type="presParOf" srcId="{6FB3179C-9BFD-4D79-A6D1-2AD4C22A7E90}" destId="{D37E5C6A-380C-4C95-B9D7-8C6715C48469}" srcOrd="0" destOrd="0" presId="urn:microsoft.com/office/officeart/2005/8/layout/default"/>
    <dgm:cxn modelId="{26097FBB-F768-41E3-9D4B-FC78C15CED4A}" type="presParOf" srcId="{6FB3179C-9BFD-4D79-A6D1-2AD4C22A7E90}" destId="{4EF17B3C-5731-4A44-86FB-25312FE01537}" srcOrd="1" destOrd="0" presId="urn:microsoft.com/office/officeart/2005/8/layout/default"/>
    <dgm:cxn modelId="{BC406A2E-D1F7-45FD-91DF-D31A2BFA15AE}" type="presParOf" srcId="{6FB3179C-9BFD-4D79-A6D1-2AD4C22A7E90}" destId="{A76978CC-6B06-4692-BBE3-8ECCF8908E70}" srcOrd="2" destOrd="0" presId="urn:microsoft.com/office/officeart/2005/8/layout/default"/>
    <dgm:cxn modelId="{62F0BBF3-893B-458C-852F-441AF4D17A6E}" type="presParOf" srcId="{6FB3179C-9BFD-4D79-A6D1-2AD4C22A7E90}" destId="{F6A1AD97-7351-4181-A8C3-EB242B7D146E}" srcOrd="3" destOrd="0" presId="urn:microsoft.com/office/officeart/2005/8/layout/default"/>
    <dgm:cxn modelId="{A90F1A99-C28C-44C2-8C22-99847A18181E}" type="presParOf" srcId="{6FB3179C-9BFD-4D79-A6D1-2AD4C22A7E90}" destId="{D0330370-CA8B-4EF1-BBF8-B480D7442495}" srcOrd="4" destOrd="0" presId="urn:microsoft.com/office/officeart/2005/8/layout/default"/>
    <dgm:cxn modelId="{418939A7-065A-412E-A37C-8930A1968D52}" type="presParOf" srcId="{6FB3179C-9BFD-4D79-A6D1-2AD4C22A7E90}" destId="{3E6BDC7A-F535-41E1-818D-B90915B16B0C}" srcOrd="5" destOrd="0" presId="urn:microsoft.com/office/officeart/2005/8/layout/default"/>
    <dgm:cxn modelId="{88C49858-81E8-4A18-A886-4CE18B06B6EA}" type="presParOf" srcId="{6FB3179C-9BFD-4D79-A6D1-2AD4C22A7E90}" destId="{A657BC10-54D3-44C2-BF2F-71BFDB0D778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35E012-6C93-4181-9CCB-649FB9A896A9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E7E4D76D-B016-4FC4-BE0A-7A795652ADB5}">
      <dgm:prSet phldrT="[Text]"/>
      <dgm:spPr>
        <a:xfrm>
          <a:off x="2513" y="155931"/>
          <a:ext cx="2236592" cy="894636"/>
        </a:xfrm>
        <a:prstGeom prst="chevron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Recon</a:t>
          </a:r>
        </a:p>
      </dgm:t>
    </dgm:pt>
    <dgm:pt modelId="{E03AD9C7-CCF1-45AB-91F4-94F1F81A5430}" type="parTrans" cxnId="{4E6E7647-2C63-4C4D-AE12-1BB1EA3AE28E}">
      <dgm:prSet/>
      <dgm:spPr/>
      <dgm:t>
        <a:bodyPr/>
        <a:lstStyle/>
        <a:p>
          <a:endParaRPr lang="en-US"/>
        </a:p>
      </dgm:t>
    </dgm:pt>
    <dgm:pt modelId="{BECFC93B-A68F-4B4A-8AEA-F95BF76F8AA4}" type="sibTrans" cxnId="{4E6E7647-2C63-4C4D-AE12-1BB1EA3AE28E}">
      <dgm:prSet/>
      <dgm:spPr/>
      <dgm:t>
        <a:bodyPr/>
        <a:lstStyle/>
        <a:p>
          <a:endParaRPr lang="en-US"/>
        </a:p>
      </dgm:t>
    </dgm:pt>
    <dgm:pt modelId="{9E0BD3AC-C880-4096-A427-0439C7F4A454}">
      <dgm:prSet phldrT="[Text]"/>
      <dgm:spPr>
        <a:xfrm>
          <a:off x="2015445" y="155931"/>
          <a:ext cx="2236592" cy="894636"/>
        </a:xfrm>
        <a:prstGeom prst="chevron">
          <a:avLst/>
        </a:prstGeom>
        <a:solidFill>
          <a:srgbClr val="5B9BD5">
            <a:hueOff val="-1689636"/>
            <a:satOff val="-4355"/>
            <a:lumOff val="-294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Compromise</a:t>
          </a:r>
        </a:p>
      </dgm:t>
    </dgm:pt>
    <dgm:pt modelId="{125CCC4F-8B59-4E21-BA6F-941731719907}" type="parTrans" cxnId="{BBC3B084-44A7-4192-9098-E82EAF134F57}">
      <dgm:prSet/>
      <dgm:spPr/>
      <dgm:t>
        <a:bodyPr/>
        <a:lstStyle/>
        <a:p>
          <a:endParaRPr lang="en-US"/>
        </a:p>
      </dgm:t>
    </dgm:pt>
    <dgm:pt modelId="{844313C6-DB25-4188-B2C3-FDEA915932AB}" type="sibTrans" cxnId="{BBC3B084-44A7-4192-9098-E82EAF134F57}">
      <dgm:prSet/>
      <dgm:spPr/>
      <dgm:t>
        <a:bodyPr/>
        <a:lstStyle/>
        <a:p>
          <a:endParaRPr lang="en-US"/>
        </a:p>
      </dgm:t>
    </dgm:pt>
    <dgm:pt modelId="{429DD64B-1455-4748-A8E6-44CBD147C038}">
      <dgm:prSet phldrT="[Text]"/>
      <dgm:spPr>
        <a:xfrm>
          <a:off x="4028378" y="155931"/>
          <a:ext cx="2236592" cy="894636"/>
        </a:xfrm>
        <a:prstGeom prst="chevron">
          <a:avLst/>
        </a:prstGeom>
        <a:solidFill>
          <a:srgbClr val="5B9BD5">
            <a:hueOff val="-3379271"/>
            <a:satOff val="-8710"/>
            <a:lumOff val="-588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Persistence</a:t>
          </a:r>
        </a:p>
      </dgm:t>
    </dgm:pt>
    <dgm:pt modelId="{54634128-9913-4FC5-A24D-A7CD85DE5C08}" type="parTrans" cxnId="{53F9B99A-7DD0-4ECD-8328-5A3CAF728BEB}">
      <dgm:prSet/>
      <dgm:spPr/>
      <dgm:t>
        <a:bodyPr/>
        <a:lstStyle/>
        <a:p>
          <a:endParaRPr lang="en-US"/>
        </a:p>
      </dgm:t>
    </dgm:pt>
    <dgm:pt modelId="{1BC2C323-5EA1-4ACB-A07F-EF17E618FAE3}" type="sibTrans" cxnId="{53F9B99A-7DD0-4ECD-8328-5A3CAF728BEB}">
      <dgm:prSet/>
      <dgm:spPr/>
      <dgm:t>
        <a:bodyPr/>
        <a:lstStyle/>
        <a:p>
          <a:endParaRPr lang="en-US"/>
        </a:p>
      </dgm:t>
    </dgm:pt>
    <dgm:pt modelId="{A11ADD96-1D27-4EC8-9D66-BC7A6CB17E77}">
      <dgm:prSet phldrT="[Text]"/>
      <dgm:spPr>
        <a:xfrm>
          <a:off x="6041311" y="155931"/>
          <a:ext cx="2236592" cy="894636"/>
        </a:xfrm>
        <a:prstGeom prst="chevron">
          <a:avLst/>
        </a:prstGeom>
        <a:solidFill>
          <a:srgbClr val="5B9BD5">
            <a:hueOff val="-5068907"/>
            <a:satOff val="-13064"/>
            <a:lumOff val="-882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Expansion</a:t>
          </a:r>
        </a:p>
      </dgm:t>
    </dgm:pt>
    <dgm:pt modelId="{D96B8F89-3C10-401E-9A76-CB3FF8B22149}" type="parTrans" cxnId="{77ABEDE3-00EB-401A-A1C2-6A72045DD1E7}">
      <dgm:prSet/>
      <dgm:spPr/>
      <dgm:t>
        <a:bodyPr/>
        <a:lstStyle/>
        <a:p>
          <a:endParaRPr lang="en-US"/>
        </a:p>
      </dgm:t>
    </dgm:pt>
    <dgm:pt modelId="{952C6D4F-92CB-4CC1-A1A8-441AAEDAA20E}" type="sibTrans" cxnId="{77ABEDE3-00EB-401A-A1C2-6A72045DD1E7}">
      <dgm:prSet/>
      <dgm:spPr/>
      <dgm:t>
        <a:bodyPr/>
        <a:lstStyle/>
        <a:p>
          <a:endParaRPr lang="en-US"/>
        </a:p>
      </dgm:t>
    </dgm:pt>
    <dgm:pt modelId="{BB88BF30-8B97-4E80-8E29-340AD47A3C8D}">
      <dgm:prSet phldrT="[Text]"/>
      <dgm:spPr>
        <a:xfrm>
          <a:off x="8054244" y="155931"/>
          <a:ext cx="2236592" cy="894636"/>
        </a:xfrm>
        <a:prstGeom prst="chevron">
          <a:avLst/>
        </a:prstGeom>
        <a:solidFill>
          <a:srgbClr val="5B9BD5">
            <a:hueOff val="-6758543"/>
            <a:satOff val="-17419"/>
            <a:lumOff val="-1176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Actions on Intent</a:t>
          </a:r>
        </a:p>
      </dgm:t>
    </dgm:pt>
    <dgm:pt modelId="{2D7C06A7-9859-40B0-9165-1CF69A92CF64}" type="parTrans" cxnId="{29D7C9FD-8CA5-493E-B3A7-77FAC7869313}">
      <dgm:prSet/>
      <dgm:spPr/>
      <dgm:t>
        <a:bodyPr/>
        <a:lstStyle/>
        <a:p>
          <a:endParaRPr lang="en-US"/>
        </a:p>
      </dgm:t>
    </dgm:pt>
    <dgm:pt modelId="{1CCFE6AA-81D4-4851-A4BE-55DD91BBEC40}" type="sibTrans" cxnId="{29D7C9FD-8CA5-493E-B3A7-77FAC7869313}">
      <dgm:prSet/>
      <dgm:spPr/>
      <dgm:t>
        <a:bodyPr/>
        <a:lstStyle/>
        <a:p>
          <a:endParaRPr lang="en-US"/>
        </a:p>
      </dgm:t>
    </dgm:pt>
    <dgm:pt modelId="{3C7CDD44-1B86-4BCB-BC8C-6629473D6A0D}" type="pres">
      <dgm:prSet presAssocID="{8835E012-6C93-4181-9CCB-649FB9A896A9}" presName="Name0" presStyleCnt="0">
        <dgm:presLayoutVars>
          <dgm:dir/>
          <dgm:animLvl val="lvl"/>
          <dgm:resizeHandles val="exact"/>
        </dgm:presLayoutVars>
      </dgm:prSet>
      <dgm:spPr/>
    </dgm:pt>
    <dgm:pt modelId="{8FAFD7C3-4A38-4714-8170-85F7BBA22E54}" type="pres">
      <dgm:prSet presAssocID="{E7E4D76D-B016-4FC4-BE0A-7A795652ADB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8EAF73C-B8EC-4816-90B8-CC5360C5DB13}" type="pres">
      <dgm:prSet presAssocID="{BECFC93B-A68F-4B4A-8AEA-F95BF76F8AA4}" presName="parTxOnlySpace" presStyleCnt="0"/>
      <dgm:spPr/>
    </dgm:pt>
    <dgm:pt modelId="{EDB28896-6518-44D5-AD14-2CD7BFA63955}" type="pres">
      <dgm:prSet presAssocID="{9E0BD3AC-C880-4096-A427-0439C7F4A45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791753D-F243-4109-84BA-DFFC9B49134E}" type="pres">
      <dgm:prSet presAssocID="{844313C6-DB25-4188-B2C3-FDEA915932AB}" presName="parTxOnlySpace" presStyleCnt="0"/>
      <dgm:spPr/>
    </dgm:pt>
    <dgm:pt modelId="{BC0DA4D1-C0F3-4D4C-9A06-B14D43531636}" type="pres">
      <dgm:prSet presAssocID="{429DD64B-1455-4748-A8E6-44CBD147C03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E53DF5B-AE54-496E-93EF-B59E67A6E87F}" type="pres">
      <dgm:prSet presAssocID="{1BC2C323-5EA1-4ACB-A07F-EF17E618FAE3}" presName="parTxOnlySpace" presStyleCnt="0"/>
      <dgm:spPr/>
    </dgm:pt>
    <dgm:pt modelId="{2DA9B744-CD19-4CCE-B284-E70E701EB66C}" type="pres">
      <dgm:prSet presAssocID="{A11ADD96-1D27-4EC8-9D66-BC7A6CB17E7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3C44D75-102A-4AFC-9FF8-7EF2CD99AFA3}" type="pres">
      <dgm:prSet presAssocID="{952C6D4F-92CB-4CC1-A1A8-441AAEDAA20E}" presName="parTxOnlySpace" presStyleCnt="0"/>
      <dgm:spPr/>
    </dgm:pt>
    <dgm:pt modelId="{68D18D11-C6C2-44E0-84BE-37C1C1FA3AFE}" type="pres">
      <dgm:prSet presAssocID="{BB88BF30-8B97-4E80-8E29-340AD47A3C8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BFD22-782C-4C1E-9060-EEE95CE66CD6}" type="presOf" srcId="{A11ADD96-1D27-4EC8-9D66-BC7A6CB17E77}" destId="{2DA9B744-CD19-4CCE-B284-E70E701EB66C}" srcOrd="0" destOrd="0" presId="urn:microsoft.com/office/officeart/2005/8/layout/chevron1"/>
    <dgm:cxn modelId="{A10A6626-B1E5-4007-B298-90E73ACBE42B}" type="presOf" srcId="{429DD64B-1455-4748-A8E6-44CBD147C038}" destId="{BC0DA4D1-C0F3-4D4C-9A06-B14D43531636}" srcOrd="0" destOrd="0" presId="urn:microsoft.com/office/officeart/2005/8/layout/chevron1"/>
    <dgm:cxn modelId="{4E6E7647-2C63-4C4D-AE12-1BB1EA3AE28E}" srcId="{8835E012-6C93-4181-9CCB-649FB9A896A9}" destId="{E7E4D76D-B016-4FC4-BE0A-7A795652ADB5}" srcOrd="0" destOrd="0" parTransId="{E03AD9C7-CCF1-45AB-91F4-94F1F81A5430}" sibTransId="{BECFC93B-A68F-4B4A-8AEA-F95BF76F8AA4}"/>
    <dgm:cxn modelId="{A2BC3950-C2CC-4A59-A1A4-C862D2E43954}" type="presOf" srcId="{9E0BD3AC-C880-4096-A427-0439C7F4A454}" destId="{EDB28896-6518-44D5-AD14-2CD7BFA63955}" srcOrd="0" destOrd="0" presId="urn:microsoft.com/office/officeart/2005/8/layout/chevron1"/>
    <dgm:cxn modelId="{2E2F8559-0518-4476-A49E-90A2C22B94E4}" type="presOf" srcId="{8835E012-6C93-4181-9CCB-649FB9A896A9}" destId="{3C7CDD44-1B86-4BCB-BC8C-6629473D6A0D}" srcOrd="0" destOrd="0" presId="urn:microsoft.com/office/officeart/2005/8/layout/chevron1"/>
    <dgm:cxn modelId="{BBC3B084-44A7-4192-9098-E82EAF134F57}" srcId="{8835E012-6C93-4181-9CCB-649FB9A896A9}" destId="{9E0BD3AC-C880-4096-A427-0439C7F4A454}" srcOrd="1" destOrd="0" parTransId="{125CCC4F-8B59-4E21-BA6F-941731719907}" sibTransId="{844313C6-DB25-4188-B2C3-FDEA915932AB}"/>
    <dgm:cxn modelId="{53F9B99A-7DD0-4ECD-8328-5A3CAF728BEB}" srcId="{8835E012-6C93-4181-9CCB-649FB9A896A9}" destId="{429DD64B-1455-4748-A8E6-44CBD147C038}" srcOrd="2" destOrd="0" parTransId="{54634128-9913-4FC5-A24D-A7CD85DE5C08}" sibTransId="{1BC2C323-5EA1-4ACB-A07F-EF17E618FAE3}"/>
    <dgm:cxn modelId="{63B7AE9F-FF34-44D0-B4C5-03894F256097}" type="presOf" srcId="{E7E4D76D-B016-4FC4-BE0A-7A795652ADB5}" destId="{8FAFD7C3-4A38-4714-8170-85F7BBA22E54}" srcOrd="0" destOrd="0" presId="urn:microsoft.com/office/officeart/2005/8/layout/chevron1"/>
    <dgm:cxn modelId="{CAE2B0A1-A8F9-4C0A-B113-C3C452D83F97}" type="presOf" srcId="{BB88BF30-8B97-4E80-8E29-340AD47A3C8D}" destId="{68D18D11-C6C2-44E0-84BE-37C1C1FA3AFE}" srcOrd="0" destOrd="0" presId="urn:microsoft.com/office/officeart/2005/8/layout/chevron1"/>
    <dgm:cxn modelId="{77ABEDE3-00EB-401A-A1C2-6A72045DD1E7}" srcId="{8835E012-6C93-4181-9CCB-649FB9A896A9}" destId="{A11ADD96-1D27-4EC8-9D66-BC7A6CB17E77}" srcOrd="3" destOrd="0" parTransId="{D96B8F89-3C10-401E-9A76-CB3FF8B22149}" sibTransId="{952C6D4F-92CB-4CC1-A1A8-441AAEDAA20E}"/>
    <dgm:cxn modelId="{29D7C9FD-8CA5-493E-B3A7-77FAC7869313}" srcId="{8835E012-6C93-4181-9CCB-649FB9A896A9}" destId="{BB88BF30-8B97-4E80-8E29-340AD47A3C8D}" srcOrd="4" destOrd="0" parTransId="{2D7C06A7-9859-40B0-9165-1CF69A92CF64}" sibTransId="{1CCFE6AA-81D4-4851-A4BE-55DD91BBEC40}"/>
    <dgm:cxn modelId="{299F2CC2-D9BE-4EFC-92DA-09561546C198}" type="presParOf" srcId="{3C7CDD44-1B86-4BCB-BC8C-6629473D6A0D}" destId="{8FAFD7C3-4A38-4714-8170-85F7BBA22E54}" srcOrd="0" destOrd="0" presId="urn:microsoft.com/office/officeart/2005/8/layout/chevron1"/>
    <dgm:cxn modelId="{15966A29-FD81-4E5A-962C-326367C7812D}" type="presParOf" srcId="{3C7CDD44-1B86-4BCB-BC8C-6629473D6A0D}" destId="{C8EAF73C-B8EC-4816-90B8-CC5360C5DB13}" srcOrd="1" destOrd="0" presId="urn:microsoft.com/office/officeart/2005/8/layout/chevron1"/>
    <dgm:cxn modelId="{58AE2693-8D44-49EB-BC5B-D94B47153DFD}" type="presParOf" srcId="{3C7CDD44-1B86-4BCB-BC8C-6629473D6A0D}" destId="{EDB28896-6518-44D5-AD14-2CD7BFA63955}" srcOrd="2" destOrd="0" presId="urn:microsoft.com/office/officeart/2005/8/layout/chevron1"/>
    <dgm:cxn modelId="{676C8DFE-1536-4132-92C0-AA213D5B9454}" type="presParOf" srcId="{3C7CDD44-1B86-4BCB-BC8C-6629473D6A0D}" destId="{5791753D-F243-4109-84BA-DFFC9B49134E}" srcOrd="3" destOrd="0" presId="urn:microsoft.com/office/officeart/2005/8/layout/chevron1"/>
    <dgm:cxn modelId="{35D722BC-6224-4972-BCE9-472A4A1F16E7}" type="presParOf" srcId="{3C7CDD44-1B86-4BCB-BC8C-6629473D6A0D}" destId="{BC0DA4D1-C0F3-4D4C-9A06-B14D43531636}" srcOrd="4" destOrd="0" presId="urn:microsoft.com/office/officeart/2005/8/layout/chevron1"/>
    <dgm:cxn modelId="{979140E4-8B16-487F-B211-74799BD11D1D}" type="presParOf" srcId="{3C7CDD44-1B86-4BCB-BC8C-6629473D6A0D}" destId="{3E53DF5B-AE54-496E-93EF-B59E67A6E87F}" srcOrd="5" destOrd="0" presId="urn:microsoft.com/office/officeart/2005/8/layout/chevron1"/>
    <dgm:cxn modelId="{150A52CF-B72F-4E4F-BD3E-86E0129EDB4A}" type="presParOf" srcId="{3C7CDD44-1B86-4BCB-BC8C-6629473D6A0D}" destId="{2DA9B744-CD19-4CCE-B284-E70E701EB66C}" srcOrd="6" destOrd="0" presId="urn:microsoft.com/office/officeart/2005/8/layout/chevron1"/>
    <dgm:cxn modelId="{D563D21F-44C5-4B8F-9A87-6DFFB17ED26C}" type="presParOf" srcId="{3C7CDD44-1B86-4BCB-BC8C-6629473D6A0D}" destId="{13C44D75-102A-4AFC-9FF8-7EF2CD99AFA3}" srcOrd="7" destOrd="0" presId="urn:microsoft.com/office/officeart/2005/8/layout/chevron1"/>
    <dgm:cxn modelId="{68E3EBF6-DFE0-49F3-9778-D3D47AD893BE}" type="presParOf" srcId="{3C7CDD44-1B86-4BCB-BC8C-6629473D6A0D}" destId="{68D18D11-C6C2-44E0-84BE-37C1C1FA3AF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5D5EC8-CDE9-4FA2-8696-DD519DCE7E6A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5C4B82-DC71-427A-A8A8-19ED75D0BF27}">
      <dgm:prSet phldrT="[Text]"/>
      <dgm:spPr/>
      <dgm:t>
        <a:bodyPr/>
        <a:lstStyle/>
        <a:p>
          <a:endParaRPr lang="en-US" dirty="0"/>
        </a:p>
      </dgm:t>
    </dgm:pt>
    <dgm:pt modelId="{4DF29FBA-12FE-4EB2-8ACE-B19F68D38BF4}" type="parTrans" cxnId="{4320D967-890A-4BA3-81B8-850FB5E56D08}">
      <dgm:prSet/>
      <dgm:spPr/>
      <dgm:t>
        <a:bodyPr/>
        <a:lstStyle/>
        <a:p>
          <a:endParaRPr lang="en-US"/>
        </a:p>
      </dgm:t>
    </dgm:pt>
    <dgm:pt modelId="{0BB59C29-3DBF-4F5C-BCAC-6D6FF502DC3D}" type="sibTrans" cxnId="{4320D967-890A-4BA3-81B8-850FB5E56D08}">
      <dgm:prSet/>
      <dgm:spPr/>
      <dgm:t>
        <a:bodyPr/>
        <a:lstStyle/>
        <a:p>
          <a:endParaRPr lang="en-US"/>
        </a:p>
      </dgm:t>
    </dgm:pt>
    <dgm:pt modelId="{998C793A-7525-45FC-B7B8-63E7C0773CAC}">
      <dgm:prSet phldrT="[Text]"/>
      <dgm:spPr/>
      <dgm:t>
        <a:bodyPr/>
        <a:lstStyle/>
        <a:p>
          <a:endParaRPr lang="en-US" dirty="0"/>
        </a:p>
      </dgm:t>
    </dgm:pt>
    <dgm:pt modelId="{976BA303-D3B9-47A0-B591-3BFE079CD039}" type="parTrans" cxnId="{F18DC363-F7DB-49AC-B902-0528D98220B6}">
      <dgm:prSet/>
      <dgm:spPr/>
      <dgm:t>
        <a:bodyPr/>
        <a:lstStyle/>
        <a:p>
          <a:endParaRPr lang="en-US"/>
        </a:p>
      </dgm:t>
    </dgm:pt>
    <dgm:pt modelId="{C1C44353-9F5A-4D57-BA80-EBE82EE91EBD}" type="sibTrans" cxnId="{F18DC363-F7DB-49AC-B902-0528D98220B6}">
      <dgm:prSet/>
      <dgm:spPr/>
      <dgm:t>
        <a:bodyPr/>
        <a:lstStyle/>
        <a:p>
          <a:endParaRPr lang="en-US"/>
        </a:p>
      </dgm:t>
    </dgm:pt>
    <dgm:pt modelId="{4F75DF63-8EB4-4FB2-AE13-4A3F09DC5BF0}">
      <dgm:prSet phldrT="[Text]"/>
      <dgm:spPr/>
      <dgm:t>
        <a:bodyPr/>
        <a:lstStyle/>
        <a:p>
          <a:endParaRPr lang="en-US" dirty="0"/>
        </a:p>
      </dgm:t>
    </dgm:pt>
    <dgm:pt modelId="{A973E96E-B6C3-4EB1-9E2E-7B4C54D560C2}" type="parTrans" cxnId="{FC7B6E54-7989-4D95-B6E8-6223BA090E41}">
      <dgm:prSet/>
      <dgm:spPr/>
      <dgm:t>
        <a:bodyPr/>
        <a:lstStyle/>
        <a:p>
          <a:endParaRPr lang="en-US"/>
        </a:p>
      </dgm:t>
    </dgm:pt>
    <dgm:pt modelId="{3F6F2902-D31D-4B87-BB54-2C9A533247CD}" type="sibTrans" cxnId="{FC7B6E54-7989-4D95-B6E8-6223BA090E41}">
      <dgm:prSet/>
      <dgm:spPr/>
      <dgm:t>
        <a:bodyPr/>
        <a:lstStyle/>
        <a:p>
          <a:endParaRPr lang="en-US"/>
        </a:p>
      </dgm:t>
    </dgm:pt>
    <dgm:pt modelId="{EE0605C4-DF58-49B5-A6A1-3D2E01E924D2}" type="pres">
      <dgm:prSet presAssocID="{385D5EC8-CDE9-4FA2-8696-DD519DCE7E6A}" presName="arrowDiagram" presStyleCnt="0">
        <dgm:presLayoutVars>
          <dgm:chMax val="5"/>
          <dgm:dir/>
          <dgm:resizeHandles val="exact"/>
        </dgm:presLayoutVars>
      </dgm:prSet>
      <dgm:spPr/>
    </dgm:pt>
    <dgm:pt modelId="{082DCB13-E875-4E82-A6E8-4C57C603BC05}" type="pres">
      <dgm:prSet presAssocID="{385D5EC8-CDE9-4FA2-8696-DD519DCE7E6A}" presName="arrow" presStyleLbl="bgShp" presStyleIdx="0" presStyleCnt="1"/>
      <dgm:spPr>
        <a:solidFill>
          <a:srgbClr val="D29A9A"/>
        </a:solidFill>
      </dgm:spPr>
    </dgm:pt>
    <dgm:pt modelId="{521DB983-8D65-43EA-8E52-60021E22F45B}" type="pres">
      <dgm:prSet presAssocID="{385D5EC8-CDE9-4FA2-8696-DD519DCE7E6A}" presName="arrowDiagram3" presStyleCnt="0"/>
      <dgm:spPr/>
    </dgm:pt>
    <dgm:pt modelId="{9B458F29-7FE3-47F1-8B2B-881794AD4907}" type="pres">
      <dgm:prSet presAssocID="{965C4B82-DC71-427A-A8A8-19ED75D0BF27}" presName="bullet3a" presStyleLbl="node1" presStyleIdx="0" presStyleCnt="3"/>
      <dgm:spPr/>
    </dgm:pt>
    <dgm:pt modelId="{0D4E319F-B2A1-4F44-8259-35AA43904B38}" type="pres">
      <dgm:prSet presAssocID="{965C4B82-DC71-427A-A8A8-19ED75D0BF27}" presName="textBox3a" presStyleLbl="revTx" presStyleIdx="0" presStyleCnt="3">
        <dgm:presLayoutVars>
          <dgm:bulletEnabled val="1"/>
        </dgm:presLayoutVars>
      </dgm:prSet>
      <dgm:spPr/>
    </dgm:pt>
    <dgm:pt modelId="{A326D225-8776-415C-905C-295420A22D53}" type="pres">
      <dgm:prSet presAssocID="{4F75DF63-8EB4-4FB2-AE13-4A3F09DC5BF0}" presName="bullet3b" presStyleLbl="node1" presStyleIdx="1" presStyleCnt="3"/>
      <dgm:spPr/>
    </dgm:pt>
    <dgm:pt modelId="{559ABC21-0A8A-4505-9ABA-D2CF7B7AEF8D}" type="pres">
      <dgm:prSet presAssocID="{4F75DF63-8EB4-4FB2-AE13-4A3F09DC5BF0}" presName="textBox3b" presStyleLbl="revTx" presStyleIdx="1" presStyleCnt="3">
        <dgm:presLayoutVars>
          <dgm:bulletEnabled val="1"/>
        </dgm:presLayoutVars>
      </dgm:prSet>
      <dgm:spPr/>
    </dgm:pt>
    <dgm:pt modelId="{70EBFF86-C6D1-427E-B8B5-668EDABBFF49}" type="pres">
      <dgm:prSet presAssocID="{998C793A-7525-45FC-B7B8-63E7C0773CAC}" presName="bullet3c" presStyleLbl="node1" presStyleIdx="2" presStyleCnt="3"/>
      <dgm:spPr/>
    </dgm:pt>
    <dgm:pt modelId="{ED590B6E-4024-4888-8FF8-B1512ACAA56A}" type="pres">
      <dgm:prSet presAssocID="{998C793A-7525-45FC-B7B8-63E7C0773CAC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F18DC363-F7DB-49AC-B902-0528D98220B6}" srcId="{385D5EC8-CDE9-4FA2-8696-DD519DCE7E6A}" destId="{998C793A-7525-45FC-B7B8-63E7C0773CAC}" srcOrd="2" destOrd="0" parTransId="{976BA303-D3B9-47A0-B591-3BFE079CD039}" sibTransId="{C1C44353-9F5A-4D57-BA80-EBE82EE91EBD}"/>
    <dgm:cxn modelId="{4320D967-890A-4BA3-81B8-850FB5E56D08}" srcId="{385D5EC8-CDE9-4FA2-8696-DD519DCE7E6A}" destId="{965C4B82-DC71-427A-A8A8-19ED75D0BF27}" srcOrd="0" destOrd="0" parTransId="{4DF29FBA-12FE-4EB2-8ACE-B19F68D38BF4}" sibTransId="{0BB59C29-3DBF-4F5C-BCAC-6D6FF502DC3D}"/>
    <dgm:cxn modelId="{00DB9D4D-CEAF-4A00-AE70-9887AFE24617}" type="presOf" srcId="{998C793A-7525-45FC-B7B8-63E7C0773CAC}" destId="{ED590B6E-4024-4888-8FF8-B1512ACAA56A}" srcOrd="0" destOrd="0" presId="urn:microsoft.com/office/officeart/2005/8/layout/arrow2"/>
    <dgm:cxn modelId="{FC7B6E54-7989-4D95-B6E8-6223BA090E41}" srcId="{385D5EC8-CDE9-4FA2-8696-DD519DCE7E6A}" destId="{4F75DF63-8EB4-4FB2-AE13-4A3F09DC5BF0}" srcOrd="1" destOrd="0" parTransId="{A973E96E-B6C3-4EB1-9E2E-7B4C54D560C2}" sibTransId="{3F6F2902-D31D-4B87-BB54-2C9A533247CD}"/>
    <dgm:cxn modelId="{A7033E8E-9510-480F-8649-F69933FD023A}" type="presOf" srcId="{965C4B82-DC71-427A-A8A8-19ED75D0BF27}" destId="{0D4E319F-B2A1-4F44-8259-35AA43904B38}" srcOrd="0" destOrd="0" presId="urn:microsoft.com/office/officeart/2005/8/layout/arrow2"/>
    <dgm:cxn modelId="{0D3FC7C6-13C7-4764-AF44-47407057FFFE}" type="presOf" srcId="{385D5EC8-CDE9-4FA2-8696-DD519DCE7E6A}" destId="{EE0605C4-DF58-49B5-A6A1-3D2E01E924D2}" srcOrd="0" destOrd="0" presId="urn:microsoft.com/office/officeart/2005/8/layout/arrow2"/>
    <dgm:cxn modelId="{44C5FAE5-9C23-4735-AD9A-D9EC8439B8A2}" type="presOf" srcId="{4F75DF63-8EB4-4FB2-AE13-4A3F09DC5BF0}" destId="{559ABC21-0A8A-4505-9ABA-D2CF7B7AEF8D}" srcOrd="0" destOrd="0" presId="urn:microsoft.com/office/officeart/2005/8/layout/arrow2"/>
    <dgm:cxn modelId="{0088DA2A-1BBA-40B2-9964-E618AF73A761}" type="presParOf" srcId="{EE0605C4-DF58-49B5-A6A1-3D2E01E924D2}" destId="{082DCB13-E875-4E82-A6E8-4C57C603BC05}" srcOrd="0" destOrd="0" presId="urn:microsoft.com/office/officeart/2005/8/layout/arrow2"/>
    <dgm:cxn modelId="{B793E61C-9844-43D1-8452-F9D43D7AD08F}" type="presParOf" srcId="{EE0605C4-DF58-49B5-A6A1-3D2E01E924D2}" destId="{521DB983-8D65-43EA-8E52-60021E22F45B}" srcOrd="1" destOrd="0" presId="urn:microsoft.com/office/officeart/2005/8/layout/arrow2"/>
    <dgm:cxn modelId="{69445288-5412-499C-B203-A859352343C1}" type="presParOf" srcId="{521DB983-8D65-43EA-8E52-60021E22F45B}" destId="{9B458F29-7FE3-47F1-8B2B-881794AD4907}" srcOrd="0" destOrd="0" presId="urn:microsoft.com/office/officeart/2005/8/layout/arrow2"/>
    <dgm:cxn modelId="{316805DB-E64A-4614-A0B2-4CB851D93BE2}" type="presParOf" srcId="{521DB983-8D65-43EA-8E52-60021E22F45B}" destId="{0D4E319F-B2A1-4F44-8259-35AA43904B38}" srcOrd="1" destOrd="0" presId="urn:microsoft.com/office/officeart/2005/8/layout/arrow2"/>
    <dgm:cxn modelId="{0109F2FD-49EB-48A6-884A-FE391A01C17F}" type="presParOf" srcId="{521DB983-8D65-43EA-8E52-60021E22F45B}" destId="{A326D225-8776-415C-905C-295420A22D53}" srcOrd="2" destOrd="0" presId="urn:microsoft.com/office/officeart/2005/8/layout/arrow2"/>
    <dgm:cxn modelId="{178B615B-C958-48E7-BEAC-B40DAB54E06D}" type="presParOf" srcId="{521DB983-8D65-43EA-8E52-60021E22F45B}" destId="{559ABC21-0A8A-4505-9ABA-D2CF7B7AEF8D}" srcOrd="3" destOrd="0" presId="urn:microsoft.com/office/officeart/2005/8/layout/arrow2"/>
    <dgm:cxn modelId="{FF6E7B43-E314-4D0F-9506-A875119D52C7}" type="presParOf" srcId="{521DB983-8D65-43EA-8E52-60021E22F45B}" destId="{70EBFF86-C6D1-427E-B8B5-668EDABBFF49}" srcOrd="4" destOrd="0" presId="urn:microsoft.com/office/officeart/2005/8/layout/arrow2"/>
    <dgm:cxn modelId="{A295E94F-8FE4-4BD5-8A68-3A2EB8430CA1}" type="presParOf" srcId="{521DB983-8D65-43EA-8E52-60021E22F45B}" destId="{ED590B6E-4024-4888-8FF8-B1512ACAA56A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E5C6A-380C-4C95-B9D7-8C6715C48469}">
      <dsp:nvSpPr>
        <dsp:cNvPr id="0" name=""/>
        <dsp:cNvSpPr/>
      </dsp:nvSpPr>
      <dsp:spPr>
        <a:xfrm>
          <a:off x="1058971" y="2411"/>
          <a:ext cx="4216598" cy="25299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Organized Knowledge</a:t>
          </a:r>
        </a:p>
      </dsp:txBody>
      <dsp:txXfrm>
        <a:off x="1058971" y="2411"/>
        <a:ext cx="4216598" cy="2529958"/>
      </dsp:txXfrm>
    </dsp:sp>
    <dsp:sp modelId="{A76978CC-6B06-4692-BBE3-8ECCF8908E70}">
      <dsp:nvSpPr>
        <dsp:cNvPr id="0" name=""/>
        <dsp:cNvSpPr/>
      </dsp:nvSpPr>
      <dsp:spPr>
        <a:xfrm>
          <a:off x="5697229" y="2411"/>
          <a:ext cx="4216598" cy="2529958"/>
        </a:xfrm>
        <a:prstGeom prst="rect">
          <a:avLst/>
        </a:prstGeom>
        <a:solidFill>
          <a:schemeClr val="accent2">
            <a:hueOff val="-415459"/>
            <a:satOff val="0"/>
            <a:lumOff val="-732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Executable Know-how</a:t>
          </a:r>
        </a:p>
      </dsp:txBody>
      <dsp:txXfrm>
        <a:off x="5697229" y="2411"/>
        <a:ext cx="4216598" cy="2529958"/>
      </dsp:txXfrm>
    </dsp:sp>
    <dsp:sp modelId="{D0330370-CA8B-4EF1-BBF8-B480D7442495}">
      <dsp:nvSpPr>
        <dsp:cNvPr id="0" name=""/>
        <dsp:cNvSpPr/>
      </dsp:nvSpPr>
      <dsp:spPr>
        <a:xfrm>
          <a:off x="1058971" y="2954030"/>
          <a:ext cx="4216598" cy="2529958"/>
        </a:xfrm>
        <a:prstGeom prst="rect">
          <a:avLst/>
        </a:prstGeom>
        <a:solidFill>
          <a:schemeClr val="accent2">
            <a:hueOff val="-830919"/>
            <a:satOff val="0"/>
            <a:lumOff val="-1464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Repeatable Analysis</a:t>
          </a:r>
        </a:p>
      </dsp:txBody>
      <dsp:txXfrm>
        <a:off x="1058971" y="2954030"/>
        <a:ext cx="4216598" cy="2529958"/>
      </dsp:txXfrm>
    </dsp:sp>
    <dsp:sp modelId="{A657BC10-54D3-44C2-BF2F-71BFDB0D778B}">
      <dsp:nvSpPr>
        <dsp:cNvPr id="0" name=""/>
        <dsp:cNvSpPr/>
      </dsp:nvSpPr>
      <dsp:spPr>
        <a:xfrm>
          <a:off x="5697229" y="2954030"/>
          <a:ext cx="4216598" cy="2529958"/>
        </a:xfrm>
        <a:prstGeom prst="rect">
          <a:avLst/>
        </a:prstGeom>
        <a:solidFill>
          <a:schemeClr val="accent2">
            <a:hueOff val="-1246378"/>
            <a:satOff val="0"/>
            <a:lumOff val="-2196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/>
            <a:t>Promoting Community</a:t>
          </a:r>
          <a:endParaRPr lang="en-US" sz="5700" kern="1200" dirty="0"/>
        </a:p>
      </dsp:txBody>
      <dsp:txXfrm>
        <a:off x="5697229" y="2954030"/>
        <a:ext cx="4216598" cy="25299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FD7C3-4A38-4714-8170-85F7BBA22E54}">
      <dsp:nvSpPr>
        <dsp:cNvPr id="0" name=""/>
        <dsp:cNvSpPr/>
      </dsp:nvSpPr>
      <dsp:spPr>
        <a:xfrm>
          <a:off x="2563" y="159035"/>
          <a:ext cx="2281116" cy="912446"/>
        </a:xfrm>
        <a:prstGeom prst="chevron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Recon</a:t>
          </a:r>
        </a:p>
      </dsp:txBody>
      <dsp:txXfrm>
        <a:off x="458786" y="159035"/>
        <a:ext cx="1368670" cy="912446"/>
      </dsp:txXfrm>
    </dsp:sp>
    <dsp:sp modelId="{EDB28896-6518-44D5-AD14-2CD7BFA63955}">
      <dsp:nvSpPr>
        <dsp:cNvPr id="0" name=""/>
        <dsp:cNvSpPr/>
      </dsp:nvSpPr>
      <dsp:spPr>
        <a:xfrm>
          <a:off x="2055568" y="159035"/>
          <a:ext cx="2281116" cy="912446"/>
        </a:xfrm>
        <a:prstGeom prst="chevron">
          <a:avLst/>
        </a:prstGeom>
        <a:solidFill>
          <a:srgbClr val="5B9BD5">
            <a:hueOff val="-1689636"/>
            <a:satOff val="-4355"/>
            <a:lumOff val="-294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Compromise</a:t>
          </a:r>
        </a:p>
      </dsp:txBody>
      <dsp:txXfrm>
        <a:off x="2511791" y="159035"/>
        <a:ext cx="1368670" cy="912446"/>
      </dsp:txXfrm>
    </dsp:sp>
    <dsp:sp modelId="{BC0DA4D1-C0F3-4D4C-9A06-B14D43531636}">
      <dsp:nvSpPr>
        <dsp:cNvPr id="0" name=""/>
        <dsp:cNvSpPr/>
      </dsp:nvSpPr>
      <dsp:spPr>
        <a:xfrm>
          <a:off x="4108573" y="159035"/>
          <a:ext cx="2281116" cy="912446"/>
        </a:xfrm>
        <a:prstGeom prst="chevron">
          <a:avLst/>
        </a:prstGeom>
        <a:solidFill>
          <a:srgbClr val="5B9BD5">
            <a:hueOff val="-3379271"/>
            <a:satOff val="-8710"/>
            <a:lumOff val="-588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Persistence</a:t>
          </a:r>
        </a:p>
      </dsp:txBody>
      <dsp:txXfrm>
        <a:off x="4564796" y="159035"/>
        <a:ext cx="1368670" cy="912446"/>
      </dsp:txXfrm>
    </dsp:sp>
    <dsp:sp modelId="{2DA9B744-CD19-4CCE-B284-E70E701EB66C}">
      <dsp:nvSpPr>
        <dsp:cNvPr id="0" name=""/>
        <dsp:cNvSpPr/>
      </dsp:nvSpPr>
      <dsp:spPr>
        <a:xfrm>
          <a:off x="6161578" y="159035"/>
          <a:ext cx="2281116" cy="912446"/>
        </a:xfrm>
        <a:prstGeom prst="chevron">
          <a:avLst/>
        </a:prstGeom>
        <a:solidFill>
          <a:srgbClr val="5B9BD5">
            <a:hueOff val="-5068907"/>
            <a:satOff val="-13064"/>
            <a:lumOff val="-882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Expansion</a:t>
          </a:r>
        </a:p>
      </dsp:txBody>
      <dsp:txXfrm>
        <a:off x="6617801" y="159035"/>
        <a:ext cx="1368670" cy="912446"/>
      </dsp:txXfrm>
    </dsp:sp>
    <dsp:sp modelId="{68D18D11-C6C2-44E0-84BE-37C1C1FA3AFE}">
      <dsp:nvSpPr>
        <dsp:cNvPr id="0" name=""/>
        <dsp:cNvSpPr/>
      </dsp:nvSpPr>
      <dsp:spPr>
        <a:xfrm>
          <a:off x="8214584" y="159035"/>
          <a:ext cx="2281116" cy="912446"/>
        </a:xfrm>
        <a:prstGeom prst="chevron">
          <a:avLst/>
        </a:prstGeom>
        <a:solidFill>
          <a:srgbClr val="5B9BD5">
            <a:hueOff val="-6758543"/>
            <a:satOff val="-17419"/>
            <a:lumOff val="-1176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Actions on Intent</a:t>
          </a:r>
        </a:p>
      </dsp:txBody>
      <dsp:txXfrm>
        <a:off x="8670807" y="159035"/>
        <a:ext cx="1368670" cy="912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2DCB13-E875-4E82-A6E8-4C57C603BC05}">
      <dsp:nvSpPr>
        <dsp:cNvPr id="0" name=""/>
        <dsp:cNvSpPr/>
      </dsp:nvSpPr>
      <dsp:spPr>
        <a:xfrm>
          <a:off x="2517968" y="0"/>
          <a:ext cx="6096436" cy="3810273"/>
        </a:xfrm>
        <a:prstGeom prst="swooshArrow">
          <a:avLst>
            <a:gd name="adj1" fmla="val 25000"/>
            <a:gd name="adj2" fmla="val 25000"/>
          </a:avLst>
        </a:prstGeom>
        <a:solidFill>
          <a:srgbClr val="D29A9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458F29-7FE3-47F1-8B2B-881794AD4907}">
      <dsp:nvSpPr>
        <dsp:cNvPr id="0" name=""/>
        <dsp:cNvSpPr/>
      </dsp:nvSpPr>
      <dsp:spPr>
        <a:xfrm>
          <a:off x="3292216" y="2629850"/>
          <a:ext cx="158507" cy="1585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E319F-B2A1-4F44-8259-35AA43904B38}">
      <dsp:nvSpPr>
        <dsp:cNvPr id="0" name=""/>
        <dsp:cNvSpPr/>
      </dsp:nvSpPr>
      <dsp:spPr>
        <a:xfrm>
          <a:off x="3371469" y="2709104"/>
          <a:ext cx="1420469" cy="1101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90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371469" y="2709104"/>
        <a:ext cx="1420469" cy="1101168"/>
      </dsp:txXfrm>
    </dsp:sp>
    <dsp:sp modelId="{A326D225-8776-415C-905C-295420A22D53}">
      <dsp:nvSpPr>
        <dsp:cNvPr id="0" name=""/>
        <dsp:cNvSpPr/>
      </dsp:nvSpPr>
      <dsp:spPr>
        <a:xfrm>
          <a:off x="4691348" y="1594218"/>
          <a:ext cx="286532" cy="2865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9ABC21-0A8A-4505-9ABA-D2CF7B7AEF8D}">
      <dsp:nvSpPr>
        <dsp:cNvPr id="0" name=""/>
        <dsp:cNvSpPr/>
      </dsp:nvSpPr>
      <dsp:spPr>
        <a:xfrm>
          <a:off x="4834614" y="1737484"/>
          <a:ext cx="1463144" cy="2072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28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4834614" y="1737484"/>
        <a:ext cx="1463144" cy="2072788"/>
      </dsp:txXfrm>
    </dsp:sp>
    <dsp:sp modelId="{70EBFF86-C6D1-427E-B8B5-668EDABBFF49}">
      <dsp:nvSpPr>
        <dsp:cNvPr id="0" name=""/>
        <dsp:cNvSpPr/>
      </dsp:nvSpPr>
      <dsp:spPr>
        <a:xfrm>
          <a:off x="6373964" y="963999"/>
          <a:ext cx="396268" cy="3962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90B6E-4024-4888-8FF8-B1512ACAA56A}">
      <dsp:nvSpPr>
        <dsp:cNvPr id="0" name=""/>
        <dsp:cNvSpPr/>
      </dsp:nvSpPr>
      <dsp:spPr>
        <a:xfrm>
          <a:off x="6572099" y="1162133"/>
          <a:ext cx="1463144" cy="2648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974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572099" y="1162133"/>
        <a:ext cx="1463144" cy="2648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F7ACA-F4DB-4F58-86C6-A099C8BE3DA4}" type="datetime8">
              <a:rPr lang="en-US" smtClean="0">
                <a:latin typeface="Segoe UI" pitchFamily="34" charset="0"/>
              </a:rPr>
              <a:t>10/17/2019 6:12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45195EB-D63B-4AE2-AA1C-79EA13D10E91}" type="datetime8">
              <a:rPr lang="en-US" smtClean="0"/>
              <a:t>10/17/2019 6:11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5195EB-D63B-4AE2-AA1C-79EA13D10E91}" type="datetime8">
              <a:rPr lang="en-US" smtClean="0"/>
              <a:t>10/17/2019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38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5195EB-D63B-4AE2-AA1C-79EA13D10E91}" type="datetime8">
              <a:rPr lang="en-US" smtClean="0"/>
              <a:t>10/17/2019 6:11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32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3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326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65677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8"/>
            <a:ext cx="1449936" cy="3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77324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65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69730" y="6563488"/>
            <a:ext cx="1429913" cy="372394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950012" y="1449982"/>
            <a:ext cx="11009250" cy="742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245619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736" y="2172838"/>
            <a:ext cx="10571004" cy="14992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5471" y="3963564"/>
            <a:ext cx="8705533" cy="7421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38C1-D2B3-4865-9D75-C7B12DFFE49C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E4F8-DE10-44A4-89DD-89F165FC1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7717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38C1-D2B3-4865-9D75-C7B12DFFE49C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E4F8-DE10-44A4-89DD-89F165FC1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1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15929">
                      <a:srgbClr val="1E1E1E"/>
                    </a:gs>
                    <a:gs pos="43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726777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76991">
                      <a:srgbClr val="1E1E1E"/>
                    </a:gs>
                    <a:gs pos="38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7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15754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7"/>
            <a:ext cx="1449936" cy="3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3CD3-691C-4B14-B1FB-2DA530B06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C8716-DFCC-47F0-8E84-A81FC80E4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523733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206EB-3D63-4CC2-B149-3D0FF7F2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0FC84-B2BF-4973-BCE5-E84E22EFEFDA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CADDB-7CDF-490C-B407-DF5DBB32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50500-5C31-4C6E-946B-F74E4FD5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F75ED-1C45-4EED-B7BF-AA14760EE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785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D6B8-A577-44A1-A875-99DF678D0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2F7F5-D5B5-44EE-AA08-71E8019F0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457BB-DA47-4731-92EC-44B03531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07B5-3FAA-48E0-8AD0-6D7CBCDA8954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FC269-4F27-4966-9ABA-D41478FBE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DC86A-83F6-42D4-AFF2-7842A695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0F6C1-7227-473D-B2AB-546D2FE0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9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6222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74703" y="6483350"/>
            <a:ext cx="3937000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/>
              <a:t>Microsoft Confidential.  For internal use only.</a:t>
            </a:r>
            <a:endParaRPr lang="en-US" dirty="0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7163" y="6483350"/>
            <a:ext cx="2901950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7EFC24D6-DB8F-6B44-BA5A-9BEC68C15C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505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7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139729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694391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930745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593993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911000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695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38053">
                      <a:srgbClr val="1E1E1E"/>
                    </a:gs>
                    <a:gs pos="75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91911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8336789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3805">
                      <a:srgbClr val="1E1E1E"/>
                    </a:gs>
                    <a:gs pos="52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91004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836470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550532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66779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99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43876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14894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7"/>
            <a:ext cx="1449936" cy="3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9812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7115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6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4833669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735144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525224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98544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886292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90139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34513">
                      <a:srgbClr val="1E1E1E"/>
                    </a:gs>
                    <a:gs pos="57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05335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29636417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4163705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2301">
                      <a:srgbClr val="1E1E1E"/>
                    </a:gs>
                    <a:gs pos="31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591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76592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0120058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35978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26686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168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02959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5985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7"/>
            <a:ext cx="1449936" cy="3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6927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801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47E54-89D4-4A84-9E12-8DD96F913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2B7204-4204-45C2-8E7A-CE0C83E48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602D5-3C18-4D41-85B0-ED94CF40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65EEF-4530-430C-A16C-90BB9070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D7EBE-04AC-4380-AF7B-480623B4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31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40B5-BA37-44AE-8829-D1185C0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2E63-EA34-4CE9-8A24-1C8D7934A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85DA4-FE09-4DE5-8E1B-333CBBF1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30AB8-7E6A-4AC7-B811-9E44D9133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0B872-E0E9-42CD-890B-CCC36C16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3610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A429-26BD-4D66-8BD0-EA6E194C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84FBD-CF1B-4121-9DE1-3EBF6BB4F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1D8F6-0887-4C2F-A281-D6702384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3F73-4661-4A4D-9E4E-BFEA2773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1FC40-5D80-4D50-84DA-B9560DCC1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464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5D924-83CF-4BA9-BB0C-4544BA1F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5ABB7-8C88-4DF6-B088-1B30EFB68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62F39-606A-4C0A-B366-A14C048A1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E764F-0F69-404E-98B3-1B329C698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90AA8-94BB-447F-AE2D-F0AF6684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DD79F-EC80-4C18-A181-9012686A2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131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A9D1-B84B-4EF8-A52B-4448624E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688FC-BBB2-46E4-AC92-0CFA4E056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BA5BF-CA72-4BF3-96CC-89267BE4E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71EFF-57E4-42DF-933C-99EB7FBE2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47C14-EE35-4902-ADCD-60575ED6AF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F056CB-57E4-41EF-B9A6-A8EB23F4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6CE0B-0A24-43C4-8186-C712EA58D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75D974-C1D9-43A2-B008-567036AE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93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B426-1379-41F6-A83D-5F56415B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3A111A-9B61-4B0B-B3EA-059C58CF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77FA6-5A34-4EC1-98F3-1577D430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D16D9-FA9E-457A-9768-CA7A681A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555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C51FC-7E00-41DB-B14A-D88CE38B7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0FCDD-098F-4AA4-8214-E8A78E68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26DDD-1CD9-4D2E-B12D-B491DCF5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538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D1179-72A7-4726-B4AA-59ED42E4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661BD-3F33-4AB2-9D2F-549C47A00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8FC68-4195-4685-B44B-BBAB08400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8143-8E14-4AD7-A1D6-F6C162C8F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C78AC-32A9-4DC0-AC96-9458D2AA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3969A-8B05-43CC-A7E2-17F03460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556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0AE94-9565-4213-97BB-EA331853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C2BEC7-F1F8-4995-A46C-880C6AB68E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3EC9C-6082-4079-9383-3C8C9DE01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07716-0E43-4B15-B102-45CF44B9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E8845-4C05-4D75-9416-6D6224D1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A14E3-0D75-48A1-9778-9CEF8C1F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276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B754-B77F-4047-9D4C-9114B9C6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3E5530-ACF5-47A5-80C2-06EEC91DB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D8A73-E14D-4821-89E7-2BBE9B93D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838D-EDDB-44E2-98E2-AA6BABA40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DFCB9-F183-46A5-8755-B3CAFB2D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9732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56B8DC-00F2-4AAE-9D3C-B075F8CF3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50F95-50C3-49AD-81C6-57B2D5356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A76FD-7624-46A3-AC1C-DB69CDAE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C631-6908-4BA7-9E21-A5D33C97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EC038-D5D6-49F7-9B43-67572677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79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8" y="1207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8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9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9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742371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3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8" y="1207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8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742371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8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577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41150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301631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3866967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92941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4189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67596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9831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13556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96810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15929">
                      <a:srgbClr val="1E1E1E"/>
                    </a:gs>
                    <a:gs pos="43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4303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70935397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73261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76991">
                      <a:srgbClr val="1E1E1E"/>
                    </a:gs>
                    <a:gs pos="38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6654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59283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830762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658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4729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5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5" r:id="rId1"/>
    <p:sldLayoutId id="2147484356" r:id="rId2"/>
    <p:sldLayoutId id="2147484305" r:id="rId3"/>
    <p:sldLayoutId id="2147484306" r:id="rId4"/>
    <p:sldLayoutId id="2147484307" r:id="rId5"/>
    <p:sldLayoutId id="2147484308" r:id="rId6"/>
    <p:sldLayoutId id="2147484309" r:id="rId7"/>
    <p:sldLayoutId id="2147484310" r:id="rId8"/>
    <p:sldLayoutId id="2147484311" r:id="rId9"/>
    <p:sldLayoutId id="2147484312" r:id="rId10"/>
    <p:sldLayoutId id="2147484313" r:id="rId11"/>
    <p:sldLayoutId id="2147484314" r:id="rId12"/>
    <p:sldLayoutId id="2147484315" r:id="rId13"/>
    <p:sldLayoutId id="2147484316" r:id="rId14"/>
    <p:sldLayoutId id="2147484317" r:id="rId15"/>
    <p:sldLayoutId id="2147484318" r:id="rId16"/>
    <p:sldLayoutId id="2147484319" r:id="rId17"/>
    <p:sldLayoutId id="2147484320" r:id="rId18"/>
    <p:sldLayoutId id="2147484321" r:id="rId19"/>
    <p:sldLayoutId id="2147484322" r:id="rId20"/>
    <p:sldLayoutId id="2147484323" r:id="rId21"/>
    <p:sldLayoutId id="2147484324" r:id="rId22"/>
    <p:sldLayoutId id="2147484325" r:id="rId23"/>
    <p:sldLayoutId id="2147484326" r:id="rId24"/>
    <p:sldLayoutId id="2147484328" r:id="rId25"/>
    <p:sldLayoutId id="2147484421" r:id="rId26"/>
    <p:sldLayoutId id="2147484422" r:id="rId27"/>
    <p:sldLayoutId id="21474844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5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21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7" r:id="rId1"/>
    <p:sldLayoutId id="2147484358" r:id="rId2"/>
    <p:sldLayoutId id="2147484334" r:id="rId3"/>
    <p:sldLayoutId id="2147484335" r:id="rId4"/>
    <p:sldLayoutId id="2147484336" r:id="rId5"/>
    <p:sldLayoutId id="2147484337" r:id="rId6"/>
    <p:sldLayoutId id="2147484338" r:id="rId7"/>
    <p:sldLayoutId id="2147484339" r:id="rId8"/>
    <p:sldLayoutId id="2147484340" r:id="rId9"/>
    <p:sldLayoutId id="2147484342" r:id="rId10"/>
    <p:sldLayoutId id="2147484343" r:id="rId11"/>
    <p:sldLayoutId id="2147484344" r:id="rId12"/>
    <p:sldLayoutId id="2147484345" r:id="rId13"/>
    <p:sldLayoutId id="2147484347" r:id="rId14"/>
    <p:sldLayoutId id="2147484348" r:id="rId15"/>
    <p:sldLayoutId id="2147484349" r:id="rId16"/>
    <p:sldLayoutId id="2147484350" r:id="rId17"/>
    <p:sldLayoutId id="2147484351" r:id="rId18"/>
    <p:sldLayoutId id="2147484352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5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76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0" r:id="rId1"/>
    <p:sldLayoutId id="2147484361" r:id="rId2"/>
    <p:sldLayoutId id="2147484362" r:id="rId3"/>
    <p:sldLayoutId id="2147484363" r:id="rId4"/>
    <p:sldLayoutId id="2147484364" r:id="rId5"/>
    <p:sldLayoutId id="2147484365" r:id="rId6"/>
    <p:sldLayoutId id="2147484366" r:id="rId7"/>
    <p:sldLayoutId id="2147484367" r:id="rId8"/>
    <p:sldLayoutId id="2147484368" r:id="rId9"/>
    <p:sldLayoutId id="2147484369" r:id="rId10"/>
    <p:sldLayoutId id="2147484370" r:id="rId11"/>
    <p:sldLayoutId id="2147484371" r:id="rId12"/>
    <p:sldLayoutId id="2147484372" r:id="rId13"/>
    <p:sldLayoutId id="2147484373" r:id="rId14"/>
    <p:sldLayoutId id="2147484374" r:id="rId15"/>
    <p:sldLayoutId id="2147484375" r:id="rId16"/>
    <p:sldLayoutId id="2147484376" r:id="rId17"/>
    <p:sldLayoutId id="2147484377" r:id="rId18"/>
    <p:sldLayoutId id="2147484378" r:id="rId19"/>
    <p:sldLayoutId id="2147484379" r:id="rId20"/>
    <p:sldLayoutId id="2147484380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EB2DC-B9F9-4AD8-9FF6-6B93D5B67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F590E-4434-4A44-9516-CAD21EA05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1A698-E146-4A77-BAB3-CB72CD8C3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52FF-1BB2-4929-BD64-3CC489E37E2C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CA9D0-F221-4885-849E-3F7441613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D571F-0BAE-4564-88AE-0DD1239D7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9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2" r:id="rId1"/>
    <p:sldLayoutId id="2147484383" r:id="rId2"/>
    <p:sldLayoutId id="2147484384" r:id="rId3"/>
    <p:sldLayoutId id="2147484385" r:id="rId4"/>
    <p:sldLayoutId id="2147484386" r:id="rId5"/>
    <p:sldLayoutId id="2147484387" r:id="rId6"/>
    <p:sldLayoutId id="2147484388" r:id="rId7"/>
    <p:sldLayoutId id="2147484389" r:id="rId8"/>
    <p:sldLayoutId id="2147484390" r:id="rId9"/>
    <p:sldLayoutId id="2147484391" r:id="rId10"/>
    <p:sldLayoutId id="2147484392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6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0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4" r:id="rId1"/>
    <p:sldLayoutId id="2147484425" r:id="rId2"/>
    <p:sldLayoutId id="2147484426" r:id="rId3"/>
    <p:sldLayoutId id="2147484427" r:id="rId4"/>
    <p:sldLayoutId id="2147484428" r:id="rId5"/>
    <p:sldLayoutId id="2147484429" r:id="rId6"/>
    <p:sldLayoutId id="2147484430" r:id="rId7"/>
    <p:sldLayoutId id="2147484431" r:id="rId8"/>
    <p:sldLayoutId id="2147484432" r:id="rId9"/>
    <p:sldLayoutId id="2147484433" r:id="rId10"/>
    <p:sldLayoutId id="2147484434" r:id="rId11"/>
    <p:sldLayoutId id="2147484435" r:id="rId12"/>
    <p:sldLayoutId id="2147484436" r:id="rId13"/>
    <p:sldLayoutId id="2147484437" r:id="rId14"/>
    <p:sldLayoutId id="2147484438" r:id="rId15"/>
    <p:sldLayoutId id="2147484439" r:id="rId16"/>
    <p:sldLayoutId id="2147484440" r:id="rId17"/>
    <p:sldLayoutId id="2147484441" r:id="rId18"/>
    <p:sldLayoutId id="2147484442" r:id="rId19"/>
    <p:sldLayoutId id="2147484443" r:id="rId20"/>
    <p:sldLayoutId id="2147484444" r:id="rId21"/>
    <p:sldLayoutId id="2147484445" r:id="rId22"/>
    <p:sldLayoutId id="2147484446" r:id="rId23"/>
    <p:sldLayoutId id="2147484447" r:id="rId24"/>
    <p:sldLayoutId id="2147484448" r:id="rId25"/>
    <p:sldLayoutId id="2147484449" r:id="rId26"/>
    <p:sldLayoutId id="2147484450" r:id="rId27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hyperlink" Target="https://www.blackhat.com/us-18/training/data-breaches-detection-investigation-and-response.html" TargetMode="External"/><Relationship Id="rId12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hyperlink" Target="https://adsecurity.org/wp-content/uploads/2017/11/HIPConf2017-Metcalf-WhenWorldsCollideSecurityinaCloudEnabledEnvironment-Final2.pdf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hyperlink" Target="https://adsecurity.org/wp-content/uploads/2019/04/2019-BSidesCharm-YouMovedtoOffice365NowWhat-Metcalf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content.fireeye.com/m-trends/rpt-m-trends-2017" TargetMode="Externa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reakdev.org/evilginx-2-next-generation-of-phishing-2fa-tokens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fthack/MailSniper" TargetMode="External"/><Relationship Id="rId13" Type="http://schemas.openxmlformats.org/officeDocument/2006/relationships/hyperlink" Target="https://twitter.com/domchell/status/1126484924184322049" TargetMode="External"/><Relationship Id="rId18" Type="http://schemas.openxmlformats.org/officeDocument/2006/relationships/hyperlink" Target="https://bitbucket.org/grimhacker/office365userenum/src/master/office365userenum.py" TargetMode="External"/><Relationship Id="rId26" Type="http://schemas.openxmlformats.org/officeDocument/2006/relationships/hyperlink" Target="https://docs.microsoft.com/en-us/office365/admin/add-users/about-admin-roles?view=o365-worldwide" TargetMode="External"/><Relationship Id="rId39" Type="http://schemas.openxmlformats.org/officeDocument/2006/relationships/hyperlink" Target="http://h.foofus.net/?p=784" TargetMode="External"/><Relationship Id="rId3" Type="http://schemas.openxmlformats.org/officeDocument/2006/relationships/diagramLayout" Target="../diagrams/layout2.xml"/><Relationship Id="rId21" Type="http://schemas.openxmlformats.org/officeDocument/2006/relationships/hyperlink" Target="https://github.com/sensepost/ruler/wiki/Brute-Force" TargetMode="External"/><Relationship Id="rId34" Type="http://schemas.openxmlformats.org/officeDocument/2006/relationships/hyperlink" Target="https://sensepost.com/blog/2017/outlook-forms-and-shells/" TargetMode="External"/><Relationship Id="rId42" Type="http://schemas.openxmlformats.org/officeDocument/2006/relationships/hyperlink" Target="Invoke-PasswordSprayOWA%20&amp;%20Invoke-PasswordSprayEWS" TargetMode="External"/><Relationship Id="rId7" Type="http://schemas.openxmlformats.org/officeDocument/2006/relationships/hyperlink" Target="https://www.blackhillsinfosec.com/red-teaming-microsoft-part-1-active-directory-leaks-via-azure/" TargetMode="External"/><Relationship Id="rId12" Type="http://schemas.openxmlformats.org/officeDocument/2006/relationships/hyperlink" Target="https://hunter.io/" TargetMode="External"/><Relationship Id="rId17" Type="http://schemas.openxmlformats.org/officeDocument/2006/relationships/hyperlink" Target="https://www.trustedsec.com/2019/05/owning-o365-through-better-brute-forcing/" TargetMode="External"/><Relationship Id="rId25" Type="http://schemas.openxmlformats.org/officeDocument/2006/relationships/hyperlink" Target="https://blogs.technet.microsoft.com/timmcmic/2014/07/28/exchange-and-office-365-mail-forwarding/" TargetMode="External"/><Relationship Id="rId33" Type="http://schemas.openxmlformats.org/officeDocument/2006/relationships/hyperlink" Target="https://sensepost.com/blog/2017/outlook-home-page-another-ruler-vector/" TargetMode="External"/><Relationship Id="rId38" Type="http://schemas.openxmlformats.org/officeDocument/2006/relationships/hyperlink" Target="https://github.com/nyxgeek/lyncsmash/" TargetMode="External"/><Relationship Id="rId46" Type="http://schemas.openxmlformats.org/officeDocument/2006/relationships/hyperlink" Target="https://www.welivesecurity.com/wp-content/uploads/2019/05/ESET-LightNeuron.pdf" TargetMode="External"/><Relationship Id="rId2" Type="http://schemas.openxmlformats.org/officeDocument/2006/relationships/diagramData" Target="../diagrams/data2.xml"/><Relationship Id="rId16" Type="http://schemas.openxmlformats.org/officeDocument/2006/relationships/hyperlink" Target="https://raw.githubusercontent.com/vysecurity/Office365TenantsList/master/tenants.txt" TargetMode="External"/><Relationship Id="rId20" Type="http://schemas.openxmlformats.org/officeDocument/2006/relationships/hyperlink" Target="https://github.com/True-Demon/raindance" TargetMode="External"/><Relationship Id="rId29" Type="http://schemas.openxmlformats.org/officeDocument/2006/relationships/hyperlink" Target="https://labs.mwrinfosecurity.com/blog/tasking-office-365-for-cobalt-strike-c2/" TargetMode="External"/><Relationship Id="rId41" Type="http://schemas.openxmlformats.org/officeDocument/2006/relationships/hyperlink" Target="https://adsecurity.org/wp-content/uploads/2017/07/2017-DEFCON-HackingTheCloud-SteereMetcalf-Final.pdf" TargetMode="Externa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11" Type="http://schemas.openxmlformats.org/officeDocument/2006/relationships/hyperlink" Target="https://grimhacker.com/2017/07/24/office365-activesync-username-enumeration/" TargetMode="External"/><Relationship Id="rId24" Type="http://schemas.openxmlformats.org/officeDocument/2006/relationships/hyperlink" Target="https://www.trustedsec.com/2019/04/next-gen-phishing-leveraging-azure-information-protection/" TargetMode="External"/><Relationship Id="rId32" Type="http://schemas.openxmlformats.org/officeDocument/2006/relationships/hyperlink" Target="https://github.com/chrismaddalena/SharpCloud" TargetMode="External"/><Relationship Id="rId37" Type="http://schemas.openxmlformats.org/officeDocument/2006/relationships/hyperlink" Target="https://www.trustedsec.com/2017/08/attacking-self-hosted-skype-businessmicrosoft-lync-installations/" TargetMode="External"/><Relationship Id="rId40" Type="http://schemas.openxmlformats.org/officeDocument/2006/relationships/hyperlink" Target="https://www.blackhillsinfosec.com/attacking-exchange-with-mailsniper/" TargetMode="External"/><Relationship Id="rId45" Type="http://schemas.openxmlformats.org/officeDocument/2006/relationships/hyperlink" Target="https://github.com/mdsecresearch/LyncSniper" TargetMode="External"/><Relationship Id="rId5" Type="http://schemas.openxmlformats.org/officeDocument/2006/relationships/diagramColors" Target="../diagrams/colors2.xml"/><Relationship Id="rId15" Type="http://schemas.openxmlformats.org/officeDocument/2006/relationships/hyperlink" Target="https://github.com/vysecurity/checkO365/blob/master/checkO365.py" TargetMode="External"/><Relationship Id="rId23" Type="http://schemas.openxmlformats.org/officeDocument/2006/relationships/hyperlink" Target="https://github.com/kgretzky/evilginx2" TargetMode="External"/><Relationship Id="rId28" Type="http://schemas.openxmlformats.org/officeDocument/2006/relationships/hyperlink" Target="https://sensepost.com/blog/2016/mapi-over-http-and-mailrule-pwnage/" TargetMode="External"/><Relationship Id="rId36" Type="http://schemas.openxmlformats.org/officeDocument/2006/relationships/hyperlink" Target="https://github.com/mwrlabs/XRulez" TargetMode="External"/><Relationship Id="rId10" Type="http://schemas.openxmlformats.org/officeDocument/2006/relationships/hyperlink" Target="https://www.blackhillsinfosec.com/abusing-exchange-mailbox-permissions-mailsniper/" TargetMode="External"/><Relationship Id="rId19" Type="http://schemas.openxmlformats.org/officeDocument/2006/relationships/hyperlink" Target="https://youtu.be/VHPZ2YU351M?t=998" TargetMode="External"/><Relationship Id="rId31" Type="http://schemas.openxmlformats.org/officeDocument/2006/relationships/hyperlink" Target="https://blog.appriver.com/2018/02/office-365-business-email-compromise-attacks-proliferate" TargetMode="External"/><Relationship Id="rId44" Type="http://schemas.openxmlformats.org/officeDocument/2006/relationships/hyperlink" Target="https://www.mdsec.co.uk/2017/04/penetration-testing-skype-for-business-exploiting-the-missing-lync/" TargetMode="External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github.com/ustayready/CredKing" TargetMode="External"/><Relationship Id="rId14" Type="http://schemas.openxmlformats.org/officeDocument/2006/relationships/hyperlink" Target="https://twitter.com/PyroTek3/status/1126487227712921600" TargetMode="External"/><Relationship Id="rId22" Type="http://schemas.openxmlformats.org/officeDocument/2006/relationships/hyperlink" Target="https://staaldraad.github.io/2017/08/02/o356-phishing-with-oauth/" TargetMode="External"/><Relationship Id="rId27" Type="http://schemas.openxmlformats.org/officeDocument/2006/relationships/hyperlink" Target="https://www.slideshare.net/DouglasBienstock/shmoocon-2019-becs-and-beyond-investigating-and-defending-office-365" TargetMode="External"/><Relationship Id="rId30" Type="http://schemas.openxmlformats.org/officeDocument/2006/relationships/hyperlink" Target="https://twitter.com/matthewdunwoody/status/1091789479512342528" TargetMode="External"/><Relationship Id="rId35" Type="http://schemas.openxmlformats.org/officeDocument/2006/relationships/hyperlink" Target="https://blog.compass-security.com/2018/09/hidden-inbox-rules-in-microsoft-exchange/" TargetMode="External"/><Relationship Id="rId43" Type="http://schemas.openxmlformats.org/officeDocument/2006/relationships/hyperlink" Target="https://github.com/byt3bl33d3r/SprayingToolkit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7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5" Type="http://schemas.openxmlformats.org/officeDocument/2006/relationships/image" Target="../media/image97.jpeg"/><Relationship Id="rId10" Type="http://schemas.openxmlformats.org/officeDocument/2006/relationships/image" Target="../media/image101.png"/><Relationship Id="rId4" Type="http://schemas.openxmlformats.org/officeDocument/2006/relationships/image" Target="../media/image96.png"/><Relationship Id="rId9" Type="http://schemas.openxmlformats.org/officeDocument/2006/relationships/hyperlink" Target="https://oscd.community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106.jp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1" y="1211262"/>
            <a:ext cx="11810935" cy="2736716"/>
          </a:xfrm>
        </p:spPr>
        <p:txBody>
          <a:bodyPr/>
          <a:lstStyle/>
          <a:p>
            <a:r>
              <a:rPr lang="en-US" sz="6000" dirty="0"/>
              <a:t>Advancing InfoSec</a:t>
            </a:r>
            <a:br>
              <a:rPr lang="en-US" sz="6000" dirty="0"/>
            </a:br>
            <a:r>
              <a:rPr lang="en-US" sz="3600" dirty="0"/>
              <a:t>Towards an Open, Shareable, Contributor-Friendly model of speeding InfoSec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John Lambert, @JohnLaTwC</a:t>
            </a:r>
          </a:p>
          <a:p>
            <a:r>
              <a:rPr lang="en-US" dirty="0"/>
              <a:t>Microsoft Threat Intelligence Center</a:t>
            </a:r>
          </a:p>
        </p:txBody>
      </p:sp>
    </p:spTree>
    <p:extLst>
      <p:ext uri="{BB962C8B-B14F-4D97-AF65-F5344CB8AC3E}">
        <p14:creationId xmlns:p14="http://schemas.microsoft.com/office/powerpoint/2010/main" val="257092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96AF2B-0491-4007-B26A-80688E63FD34}"/>
              </a:ext>
            </a:extLst>
          </p:cNvPr>
          <p:cNvGrpSpPr/>
          <p:nvPr/>
        </p:nvGrpSpPr>
        <p:grpSpPr>
          <a:xfrm>
            <a:off x="530248" y="1481850"/>
            <a:ext cx="8280305" cy="5038532"/>
            <a:chOff x="527956" y="1481038"/>
            <a:chExt cx="8283637" cy="5040560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E6E33BBF-876C-4359-8A26-19630960C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2020788"/>
              <a:ext cx="450850" cy="541338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Li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lithium</a:t>
              </a:r>
            </a:p>
          </p:txBody>
        </p:sp>
        <p:sp>
          <p:nvSpPr>
            <p:cNvPr id="4" name="Rectangle 8">
              <a:extLst>
                <a:ext uri="{FF2B5EF4-FFF2-40B4-BE49-F238E27FC236}">
                  <a16:creationId xmlns:a16="http://schemas.microsoft.com/office/drawing/2014/main" id="{7B3728DA-EDCD-4B2F-8F41-9EFAE663C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256212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Na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sodium</a:t>
              </a:r>
            </a:p>
          </p:txBody>
        </p:sp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34B4742C-0378-4DCD-91DB-DA8741B6B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310187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K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potassium</a:t>
              </a:r>
            </a:p>
          </p:txBody>
        </p:sp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011C5938-B569-479D-89B5-0646593A5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36416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Rb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rubidium </a:t>
              </a:r>
            </a:p>
          </p:txBody>
        </p:sp>
        <p:sp>
          <p:nvSpPr>
            <p:cNvPr id="7" name="Rectangle 11">
              <a:extLst>
                <a:ext uri="{FF2B5EF4-FFF2-40B4-BE49-F238E27FC236}">
                  <a16:creationId xmlns:a16="http://schemas.microsoft.com/office/drawing/2014/main" id="{D42D4DE3-4912-4D47-B20E-EEA2BE8DD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418137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Cs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caesium</a:t>
              </a:r>
            </a:p>
          </p:txBody>
        </p:sp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4E2D10B0-27F4-42D3-BF20-484D55B63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4722713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Fr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francium</a:t>
              </a:r>
            </a:p>
          </p:txBody>
        </p:sp>
        <p:sp>
          <p:nvSpPr>
            <p:cNvPr id="9" name="Rectangle 30">
              <a:extLst>
                <a:ext uri="{FF2B5EF4-FFF2-40B4-BE49-F238E27FC236}">
                  <a16:creationId xmlns:a16="http://schemas.microsoft.com/office/drawing/2014/main" id="{1B3842EC-6EC9-41FC-BA72-B3623C946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2020788"/>
              <a:ext cx="449263" cy="541338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Be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beryllium</a:t>
              </a:r>
            </a:p>
          </p:txBody>
        </p:sp>
        <p:sp>
          <p:nvSpPr>
            <p:cNvPr id="10" name="Rectangle 31">
              <a:extLst>
                <a:ext uri="{FF2B5EF4-FFF2-40B4-BE49-F238E27FC236}">
                  <a16:creationId xmlns:a16="http://schemas.microsoft.com/office/drawing/2014/main" id="{D501ECFC-0D40-4D78-8534-3EA87BD90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256212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Mg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magnesium</a:t>
              </a:r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B0945C7C-9395-4E31-A35E-02FFF03F5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310187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Ca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calcium</a:t>
              </a:r>
            </a:p>
          </p:txBody>
        </p:sp>
        <p:sp>
          <p:nvSpPr>
            <p:cNvPr id="12" name="Rectangle 33">
              <a:extLst>
                <a:ext uri="{FF2B5EF4-FFF2-40B4-BE49-F238E27FC236}">
                  <a16:creationId xmlns:a16="http://schemas.microsoft.com/office/drawing/2014/main" id="{0551A1A7-DF5A-4E40-B0F7-5C397DEC6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364162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Sr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strontium</a:t>
              </a:r>
            </a:p>
          </p:txBody>
        </p:sp>
        <p:sp>
          <p:nvSpPr>
            <p:cNvPr id="13" name="Rectangle 34">
              <a:extLst>
                <a:ext uri="{FF2B5EF4-FFF2-40B4-BE49-F238E27FC236}">
                  <a16:creationId xmlns:a16="http://schemas.microsoft.com/office/drawing/2014/main" id="{EAEE52B2-2F34-4CD5-955F-959802615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418137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Ba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barium</a:t>
              </a:r>
            </a:p>
          </p:txBody>
        </p:sp>
        <p:sp>
          <p:nvSpPr>
            <p:cNvPr id="14" name="Rectangle 35">
              <a:extLst>
                <a:ext uri="{FF2B5EF4-FFF2-40B4-BE49-F238E27FC236}">
                  <a16:creationId xmlns:a16="http://schemas.microsoft.com/office/drawing/2014/main" id="{74C466DF-3216-4DFE-81AB-96F97D4C4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4722713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radium</a:t>
              </a:r>
            </a:p>
          </p:txBody>
        </p:sp>
        <p:sp>
          <p:nvSpPr>
            <p:cNvPr id="15" name="Rectangle 38">
              <a:extLst>
                <a:ext uri="{FF2B5EF4-FFF2-40B4-BE49-F238E27FC236}">
                  <a16:creationId xmlns:a16="http://schemas.microsoft.com/office/drawing/2014/main" id="{A9C8CECE-2DC9-4E17-948D-203EE867A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418137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endParaRPr lang="en-US" altLang="en-US" sz="1599">
                <a:solidFill>
                  <a:srgbClr val="1E1E1E"/>
                </a:solidFill>
              </a:endParaRPr>
            </a:p>
          </p:txBody>
        </p:sp>
        <p:sp>
          <p:nvSpPr>
            <p:cNvPr id="16" name="Rectangle 39">
              <a:extLst>
                <a:ext uri="{FF2B5EF4-FFF2-40B4-BE49-F238E27FC236}">
                  <a16:creationId xmlns:a16="http://schemas.microsoft.com/office/drawing/2014/main" id="{58649FD5-0E68-409A-BA62-295BA7AC1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endParaRPr lang="en-US" altLang="en-US" sz="1599">
                <a:solidFill>
                  <a:srgbClr val="1E1E1E"/>
                </a:solidFill>
              </a:endParaRPr>
            </a:p>
          </p:txBody>
        </p:sp>
        <p:sp>
          <p:nvSpPr>
            <p:cNvPr id="17" name="Rectangle 36">
              <a:extLst>
                <a:ext uri="{FF2B5EF4-FFF2-40B4-BE49-F238E27FC236}">
                  <a16:creationId xmlns:a16="http://schemas.microsoft.com/office/drawing/2014/main" id="{05E01000-94E6-4156-8068-5BC7DDE98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Sc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scandium</a:t>
              </a:r>
            </a:p>
          </p:txBody>
        </p:sp>
        <p:sp>
          <p:nvSpPr>
            <p:cNvPr id="18" name="Rectangle 37">
              <a:extLst>
                <a:ext uri="{FF2B5EF4-FFF2-40B4-BE49-F238E27FC236}">
                  <a16:creationId xmlns:a16="http://schemas.microsoft.com/office/drawing/2014/main" id="{CD405007-AE4D-48C7-B04F-4FD38FBAE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Y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yttrium</a:t>
              </a:r>
            </a:p>
          </p:txBody>
        </p:sp>
        <p:sp>
          <p:nvSpPr>
            <p:cNvPr id="19" name="Rectangle 82">
              <a:extLst>
                <a:ext uri="{FF2B5EF4-FFF2-40B4-BE49-F238E27FC236}">
                  <a16:creationId xmlns:a16="http://schemas.microsoft.com/office/drawing/2014/main" id="{A6864314-42F9-4246-90D6-DA67D4CD1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310187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Ti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titanium</a:t>
              </a:r>
            </a:p>
          </p:txBody>
        </p:sp>
        <p:sp>
          <p:nvSpPr>
            <p:cNvPr id="20" name="Rectangle 83">
              <a:extLst>
                <a:ext uri="{FF2B5EF4-FFF2-40B4-BE49-F238E27FC236}">
                  <a16:creationId xmlns:a16="http://schemas.microsoft.com/office/drawing/2014/main" id="{C878141E-7B75-408B-AF47-7A37328A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364162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Zr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zirconium</a:t>
              </a:r>
            </a:p>
          </p:txBody>
        </p:sp>
        <p:sp>
          <p:nvSpPr>
            <p:cNvPr id="21" name="Rectangle 85">
              <a:extLst>
                <a:ext uri="{FF2B5EF4-FFF2-40B4-BE49-F238E27FC236}">
                  <a16:creationId xmlns:a16="http://schemas.microsoft.com/office/drawing/2014/main" id="{EBAB89AB-3AB9-4ADF-8F07-66EBFBA9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Hf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hafnium</a:t>
              </a:r>
            </a:p>
          </p:txBody>
        </p:sp>
        <p:sp>
          <p:nvSpPr>
            <p:cNvPr id="22" name="Rectangle 88">
              <a:extLst>
                <a:ext uri="{FF2B5EF4-FFF2-40B4-BE49-F238E27FC236}">
                  <a16:creationId xmlns:a16="http://schemas.microsoft.com/office/drawing/2014/main" id="{83FDD903-1C59-438D-9CAA-08DC81551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V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vanadium</a:t>
              </a:r>
            </a:p>
          </p:txBody>
        </p:sp>
        <p:sp>
          <p:nvSpPr>
            <p:cNvPr id="23" name="Rectangle 89">
              <a:extLst>
                <a:ext uri="{FF2B5EF4-FFF2-40B4-BE49-F238E27FC236}">
                  <a16:creationId xmlns:a16="http://schemas.microsoft.com/office/drawing/2014/main" id="{D4A43E61-BDDD-496C-A110-EEE4ECE13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Nb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niobium</a:t>
              </a:r>
            </a:p>
          </p:txBody>
        </p:sp>
        <p:sp>
          <p:nvSpPr>
            <p:cNvPr id="24" name="Rectangle 94">
              <a:extLst>
                <a:ext uri="{FF2B5EF4-FFF2-40B4-BE49-F238E27FC236}">
                  <a16:creationId xmlns:a16="http://schemas.microsoft.com/office/drawing/2014/main" id="{BBFDD02A-AD37-43AD-9059-45B97D87C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310187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</a:t>
              </a:r>
              <a:r>
                <a:rPr lang="en-GB" sz="500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chromium</a:t>
              </a:r>
            </a:p>
          </p:txBody>
        </p:sp>
        <p:sp>
          <p:nvSpPr>
            <p:cNvPr id="25" name="Rectangle 95">
              <a:extLst>
                <a:ext uri="{FF2B5EF4-FFF2-40B4-BE49-F238E27FC236}">
                  <a16:creationId xmlns:a16="http://schemas.microsoft.com/office/drawing/2014/main" id="{9B948233-418B-4DBB-BEB7-239E66A49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Mo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molybdenum</a:t>
              </a:r>
            </a:p>
          </p:txBody>
        </p:sp>
        <p:sp>
          <p:nvSpPr>
            <p:cNvPr id="26" name="Rectangle 100">
              <a:extLst>
                <a:ext uri="{FF2B5EF4-FFF2-40B4-BE49-F238E27FC236}">
                  <a16:creationId xmlns:a16="http://schemas.microsoft.com/office/drawing/2014/main" id="{10A0C305-33FA-496E-81B3-EEFC3CB90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Mn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manganese</a:t>
              </a:r>
            </a:p>
          </p:txBody>
        </p:sp>
        <p:sp>
          <p:nvSpPr>
            <p:cNvPr id="27" name="Rectangle 101">
              <a:extLst>
                <a:ext uri="{FF2B5EF4-FFF2-40B4-BE49-F238E27FC236}">
                  <a16:creationId xmlns:a16="http://schemas.microsoft.com/office/drawing/2014/main" id="{2627E1D0-257F-4264-81F7-0A9D23392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Tc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technetium</a:t>
              </a:r>
            </a:p>
          </p:txBody>
        </p:sp>
        <p:sp>
          <p:nvSpPr>
            <p:cNvPr id="28" name="Rectangle 103">
              <a:extLst>
                <a:ext uri="{FF2B5EF4-FFF2-40B4-BE49-F238E27FC236}">
                  <a16:creationId xmlns:a16="http://schemas.microsoft.com/office/drawing/2014/main" id="{65E78891-DDFB-4376-BB3F-F27C052E6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310187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Fe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iron</a:t>
              </a:r>
            </a:p>
          </p:txBody>
        </p:sp>
        <p:sp>
          <p:nvSpPr>
            <p:cNvPr id="29" name="Rectangle 104">
              <a:extLst>
                <a:ext uri="{FF2B5EF4-FFF2-40B4-BE49-F238E27FC236}">
                  <a16:creationId xmlns:a16="http://schemas.microsoft.com/office/drawing/2014/main" id="{3AD14EF2-842A-4BF1-8F5B-3323805A4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364162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Ru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ruthenium</a:t>
              </a:r>
            </a:p>
          </p:txBody>
        </p:sp>
        <p:sp>
          <p:nvSpPr>
            <p:cNvPr id="30" name="Rectangle 106">
              <a:extLst>
                <a:ext uri="{FF2B5EF4-FFF2-40B4-BE49-F238E27FC236}">
                  <a16:creationId xmlns:a16="http://schemas.microsoft.com/office/drawing/2014/main" id="{1D167E7F-C0A6-4AC1-9B98-DCB96224F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Co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cobalt</a:t>
              </a:r>
            </a:p>
          </p:txBody>
        </p:sp>
        <p:sp>
          <p:nvSpPr>
            <p:cNvPr id="31" name="Rectangle 107">
              <a:extLst>
                <a:ext uri="{FF2B5EF4-FFF2-40B4-BE49-F238E27FC236}">
                  <a16:creationId xmlns:a16="http://schemas.microsoft.com/office/drawing/2014/main" id="{89673254-FE02-4A33-8EA8-E4F78745F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Rh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rhodium</a:t>
              </a:r>
            </a:p>
          </p:txBody>
        </p:sp>
        <p:sp>
          <p:nvSpPr>
            <p:cNvPr id="32" name="Rectangle 109">
              <a:extLst>
                <a:ext uri="{FF2B5EF4-FFF2-40B4-BE49-F238E27FC236}">
                  <a16:creationId xmlns:a16="http://schemas.microsoft.com/office/drawing/2014/main" id="{19208E80-DDA9-49A2-B1D1-5CA36CCA1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31018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Ni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nickel</a:t>
              </a:r>
            </a:p>
          </p:txBody>
        </p:sp>
        <p:sp>
          <p:nvSpPr>
            <p:cNvPr id="33" name="Rectangle 110">
              <a:extLst>
                <a:ext uri="{FF2B5EF4-FFF2-40B4-BE49-F238E27FC236}">
                  <a16:creationId xmlns:a16="http://schemas.microsoft.com/office/drawing/2014/main" id="{2618CA54-DF8D-493A-9AE2-A494259B3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Pd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palladium</a:t>
              </a:r>
            </a:p>
          </p:txBody>
        </p:sp>
        <p:sp>
          <p:nvSpPr>
            <p:cNvPr id="34" name="Rectangle 112">
              <a:extLst>
                <a:ext uri="{FF2B5EF4-FFF2-40B4-BE49-F238E27FC236}">
                  <a16:creationId xmlns:a16="http://schemas.microsoft.com/office/drawing/2014/main" id="{CFE5E1CC-E88A-47C9-AA17-A53953EC1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31018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Cu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copper</a:t>
              </a:r>
            </a:p>
          </p:txBody>
        </p:sp>
        <p:sp>
          <p:nvSpPr>
            <p:cNvPr id="35" name="Rectangle 113">
              <a:extLst>
                <a:ext uri="{FF2B5EF4-FFF2-40B4-BE49-F238E27FC236}">
                  <a16:creationId xmlns:a16="http://schemas.microsoft.com/office/drawing/2014/main" id="{52BF75D9-B2CF-4FEB-B550-78468AAD5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Ag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silver</a:t>
              </a:r>
            </a:p>
          </p:txBody>
        </p:sp>
        <p:sp>
          <p:nvSpPr>
            <p:cNvPr id="36" name="Rectangle 115">
              <a:extLst>
                <a:ext uri="{FF2B5EF4-FFF2-40B4-BE49-F238E27FC236}">
                  <a16:creationId xmlns:a16="http://schemas.microsoft.com/office/drawing/2014/main" id="{CDA7A80E-B04C-4651-ADBC-603B48281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31018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Zn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zinc</a:t>
              </a:r>
            </a:p>
          </p:txBody>
        </p:sp>
        <p:sp>
          <p:nvSpPr>
            <p:cNvPr id="37" name="Rectangle 116">
              <a:extLst>
                <a:ext uri="{FF2B5EF4-FFF2-40B4-BE49-F238E27FC236}">
                  <a16:creationId xmlns:a16="http://schemas.microsoft.com/office/drawing/2014/main" id="{3213E32A-D2FB-43E9-A445-F562FB6A6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36416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Cd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cadminium</a:t>
              </a:r>
              <a:endParaRPr lang="en-GB" sz="500" dirty="0">
                <a:solidFill>
                  <a:srgbClr val="353535">
                    <a:lumMod val="50000"/>
                  </a:srgbClr>
                </a:solidFill>
                <a:latin typeface="Arial" charset="0"/>
              </a:endParaRPr>
            </a:p>
          </p:txBody>
        </p:sp>
        <p:sp>
          <p:nvSpPr>
            <p:cNvPr id="38" name="Rectangle 120">
              <a:extLst>
                <a:ext uri="{FF2B5EF4-FFF2-40B4-BE49-F238E27FC236}">
                  <a16:creationId xmlns:a16="http://schemas.microsoft.com/office/drawing/2014/main" id="{A1B41C0E-7371-4BE3-89D8-BD7C9A71F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418137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tantalum</a:t>
              </a:r>
            </a:p>
          </p:txBody>
        </p:sp>
        <p:sp>
          <p:nvSpPr>
            <p:cNvPr id="39" name="Rectangle 121">
              <a:extLst>
                <a:ext uri="{FF2B5EF4-FFF2-40B4-BE49-F238E27FC236}">
                  <a16:creationId xmlns:a16="http://schemas.microsoft.com/office/drawing/2014/main" id="{1BDF0210-D6C8-4F5B-A66C-5BB7F49C9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W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tungsten</a:t>
              </a:r>
            </a:p>
          </p:txBody>
        </p:sp>
        <p:sp>
          <p:nvSpPr>
            <p:cNvPr id="40" name="Rectangle 122">
              <a:extLst>
                <a:ext uri="{FF2B5EF4-FFF2-40B4-BE49-F238E27FC236}">
                  <a16:creationId xmlns:a16="http://schemas.microsoft.com/office/drawing/2014/main" id="{90B69BA8-790D-4B5E-A391-A7C808C70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41813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Re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rhenium</a:t>
              </a:r>
            </a:p>
          </p:txBody>
        </p:sp>
        <p:sp>
          <p:nvSpPr>
            <p:cNvPr id="41" name="Rectangle 123">
              <a:extLst>
                <a:ext uri="{FF2B5EF4-FFF2-40B4-BE49-F238E27FC236}">
                  <a16:creationId xmlns:a16="http://schemas.microsoft.com/office/drawing/2014/main" id="{588023B5-F87E-4252-B2FE-FEC99F7E6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Os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osminium</a:t>
              </a:r>
              <a:endParaRPr lang="en-GB" sz="500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</p:txBody>
        </p:sp>
        <p:sp>
          <p:nvSpPr>
            <p:cNvPr id="42" name="Rectangle 124">
              <a:extLst>
                <a:ext uri="{FF2B5EF4-FFF2-40B4-BE49-F238E27FC236}">
                  <a16:creationId xmlns:a16="http://schemas.microsoft.com/office/drawing/2014/main" id="{54FDB08E-775A-45BB-A6A4-870E24AE3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41813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Ir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iridium</a:t>
              </a:r>
            </a:p>
          </p:txBody>
        </p:sp>
        <p:sp>
          <p:nvSpPr>
            <p:cNvPr id="43" name="Rectangle 125">
              <a:extLst>
                <a:ext uri="{FF2B5EF4-FFF2-40B4-BE49-F238E27FC236}">
                  <a16:creationId xmlns:a16="http://schemas.microsoft.com/office/drawing/2014/main" id="{F2B3875C-5AD3-46C9-92AA-14A557915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Pt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platinum</a:t>
              </a:r>
            </a:p>
          </p:txBody>
        </p:sp>
        <p:sp>
          <p:nvSpPr>
            <p:cNvPr id="44" name="Rectangle 126">
              <a:extLst>
                <a:ext uri="{FF2B5EF4-FFF2-40B4-BE49-F238E27FC236}">
                  <a16:creationId xmlns:a16="http://schemas.microsoft.com/office/drawing/2014/main" id="{B56FF875-85E1-42C0-90BC-BE9466297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Au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gold</a:t>
              </a:r>
            </a:p>
          </p:txBody>
        </p:sp>
        <p:sp>
          <p:nvSpPr>
            <p:cNvPr id="45" name="Rectangle 127">
              <a:extLst>
                <a:ext uri="{FF2B5EF4-FFF2-40B4-BE49-F238E27FC236}">
                  <a16:creationId xmlns:a16="http://schemas.microsoft.com/office/drawing/2014/main" id="{C280A1DF-455E-487A-A160-417F5918F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Hg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mercury</a:t>
              </a:r>
            </a:p>
          </p:txBody>
        </p:sp>
        <p:sp>
          <p:nvSpPr>
            <p:cNvPr id="46" name="Rectangle 128">
              <a:extLst>
                <a:ext uri="{FF2B5EF4-FFF2-40B4-BE49-F238E27FC236}">
                  <a16:creationId xmlns:a16="http://schemas.microsoft.com/office/drawing/2014/main" id="{A8AA512E-01C2-4F48-91DF-9C5D70022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2020788"/>
              <a:ext cx="449262" cy="541338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B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boron</a:t>
              </a:r>
            </a:p>
          </p:txBody>
        </p:sp>
        <p:sp>
          <p:nvSpPr>
            <p:cNvPr id="47" name="Rectangle 129">
              <a:extLst>
                <a:ext uri="{FF2B5EF4-FFF2-40B4-BE49-F238E27FC236}">
                  <a16:creationId xmlns:a16="http://schemas.microsoft.com/office/drawing/2014/main" id="{4C054890-3E4C-43FB-A790-7D35DD6B0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2562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Si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silicon</a:t>
              </a:r>
            </a:p>
          </p:txBody>
        </p:sp>
        <p:sp>
          <p:nvSpPr>
            <p:cNvPr id="48" name="Rectangle 130">
              <a:extLst>
                <a:ext uri="{FF2B5EF4-FFF2-40B4-BE49-F238E27FC236}">
                  <a16:creationId xmlns:a16="http://schemas.microsoft.com/office/drawing/2014/main" id="{F9BFC105-5C12-453E-9D12-9298AF043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310187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Ge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1E1E1E"/>
                  </a:solidFill>
                  <a:latin typeface="Arial" charset="0"/>
                </a:rPr>
                <a:t>geramanium</a:t>
              </a:r>
              <a:endParaRPr lang="en-GB" sz="500" dirty="0">
                <a:solidFill>
                  <a:srgbClr val="1E1E1E"/>
                </a:solidFill>
                <a:latin typeface="Arial" charset="0"/>
              </a:endParaRPr>
            </a:p>
          </p:txBody>
        </p:sp>
        <p:sp>
          <p:nvSpPr>
            <p:cNvPr id="49" name="Rectangle 131">
              <a:extLst>
                <a:ext uri="{FF2B5EF4-FFF2-40B4-BE49-F238E27FC236}">
                  <a16:creationId xmlns:a16="http://schemas.microsoft.com/office/drawing/2014/main" id="{7EF610B8-5554-4EF8-9076-38353766E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310187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As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arsenic</a:t>
              </a:r>
            </a:p>
          </p:txBody>
        </p:sp>
        <p:sp>
          <p:nvSpPr>
            <p:cNvPr id="50" name="Rectangle 132">
              <a:extLst>
                <a:ext uri="{FF2B5EF4-FFF2-40B4-BE49-F238E27FC236}">
                  <a16:creationId xmlns:a16="http://schemas.microsoft.com/office/drawing/2014/main" id="{240197CD-D0D7-4B16-817C-746809529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364162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Sb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1E1E1E"/>
                  </a:solidFill>
                  <a:latin typeface="Arial" charset="0"/>
                </a:rPr>
                <a:t>antimoney</a:t>
              </a:r>
              <a:endParaRPr lang="en-GB" sz="500" dirty="0">
                <a:solidFill>
                  <a:srgbClr val="1E1E1E"/>
                </a:solidFill>
                <a:latin typeface="Arial" charset="0"/>
              </a:endParaRPr>
            </a:p>
          </p:txBody>
        </p:sp>
        <p:sp>
          <p:nvSpPr>
            <p:cNvPr id="51" name="Rectangle 133">
              <a:extLst>
                <a:ext uri="{FF2B5EF4-FFF2-40B4-BE49-F238E27FC236}">
                  <a16:creationId xmlns:a16="http://schemas.microsoft.com/office/drawing/2014/main" id="{7D84C96A-6997-4A9D-8F55-4C0F5E96A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3641626"/>
              <a:ext cx="449262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Te</a:t>
              </a:r>
              <a:endParaRPr lang="en-GB" sz="1049" b="1" dirty="0">
                <a:solidFill>
                  <a:srgbClr val="353535">
                    <a:lumMod val="5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tellurium</a:t>
              </a:r>
            </a:p>
          </p:txBody>
        </p:sp>
        <p:sp>
          <p:nvSpPr>
            <p:cNvPr id="52" name="Rectangle 134">
              <a:extLst>
                <a:ext uri="{FF2B5EF4-FFF2-40B4-BE49-F238E27FC236}">
                  <a16:creationId xmlns:a16="http://schemas.microsoft.com/office/drawing/2014/main" id="{F4D6A498-CB0C-4C57-B689-0B06C30DE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polonium</a:t>
              </a:r>
            </a:p>
          </p:txBody>
        </p:sp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F71565EA-51EF-4987-BE10-54284937C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1481038"/>
              <a:ext cx="450850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H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hydrogen</a:t>
              </a:r>
            </a:p>
          </p:txBody>
        </p:sp>
        <p:sp>
          <p:nvSpPr>
            <p:cNvPr id="54" name="Rectangle 138">
              <a:extLst>
                <a:ext uri="{FF2B5EF4-FFF2-40B4-BE49-F238E27FC236}">
                  <a16:creationId xmlns:a16="http://schemas.microsoft.com/office/drawing/2014/main" id="{23DD5878-44B1-4E20-96B9-C096BA4F8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2020788"/>
              <a:ext cx="449263" cy="541338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C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carbon</a:t>
              </a:r>
            </a:p>
          </p:txBody>
        </p:sp>
        <p:sp>
          <p:nvSpPr>
            <p:cNvPr id="55" name="Rectangle 139">
              <a:extLst>
                <a:ext uri="{FF2B5EF4-FFF2-40B4-BE49-F238E27FC236}">
                  <a16:creationId xmlns:a16="http://schemas.microsoft.com/office/drawing/2014/main" id="{48F3444D-6FE1-41CD-A094-E68DD4A96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2562126"/>
              <a:ext cx="449263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P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phosphorous</a:t>
              </a:r>
            </a:p>
          </p:txBody>
        </p:sp>
        <p:sp>
          <p:nvSpPr>
            <p:cNvPr id="56" name="Rectangle 140">
              <a:extLst>
                <a:ext uri="{FF2B5EF4-FFF2-40B4-BE49-F238E27FC236}">
                  <a16:creationId xmlns:a16="http://schemas.microsoft.com/office/drawing/2014/main" id="{3DCA766A-756A-4CDE-A157-9746906C4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2020788"/>
              <a:ext cx="449263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N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nitrogen</a:t>
              </a:r>
            </a:p>
          </p:txBody>
        </p:sp>
        <p:sp>
          <p:nvSpPr>
            <p:cNvPr id="57" name="Rectangle 141">
              <a:extLst>
                <a:ext uri="{FF2B5EF4-FFF2-40B4-BE49-F238E27FC236}">
                  <a16:creationId xmlns:a16="http://schemas.microsoft.com/office/drawing/2014/main" id="{C1CC6AB1-2654-45FE-B19F-3A74A49DB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2020788"/>
              <a:ext cx="449262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oxygen</a:t>
              </a:r>
            </a:p>
          </p:txBody>
        </p:sp>
        <p:sp>
          <p:nvSpPr>
            <p:cNvPr id="58" name="Rectangle 142">
              <a:extLst>
                <a:ext uri="{FF2B5EF4-FFF2-40B4-BE49-F238E27FC236}">
                  <a16:creationId xmlns:a16="http://schemas.microsoft.com/office/drawing/2014/main" id="{CB049590-C411-460F-9FCD-FEFF208BE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2562126"/>
              <a:ext cx="449262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S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sulphur</a:t>
              </a:r>
            </a:p>
          </p:txBody>
        </p:sp>
        <p:sp>
          <p:nvSpPr>
            <p:cNvPr id="59" name="Rectangle 143">
              <a:extLst>
                <a:ext uri="{FF2B5EF4-FFF2-40B4-BE49-F238E27FC236}">
                  <a16:creationId xmlns:a16="http://schemas.microsoft.com/office/drawing/2014/main" id="{A0393FD9-1E12-4EB4-AFF5-731DE3C53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3101876"/>
              <a:ext cx="449262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Se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selenium</a:t>
              </a:r>
            </a:p>
          </p:txBody>
        </p:sp>
        <p:sp>
          <p:nvSpPr>
            <p:cNvPr id="60" name="Rectangle 144">
              <a:extLst>
                <a:ext uri="{FF2B5EF4-FFF2-40B4-BE49-F238E27FC236}">
                  <a16:creationId xmlns:a16="http://schemas.microsoft.com/office/drawing/2014/main" id="{AC90E8C6-999F-43A2-B2D9-AB2760FEE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25621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Al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aluminium</a:t>
              </a:r>
            </a:p>
          </p:txBody>
        </p:sp>
        <p:sp>
          <p:nvSpPr>
            <p:cNvPr id="61" name="Rectangle 145">
              <a:extLst>
                <a:ext uri="{FF2B5EF4-FFF2-40B4-BE49-F238E27FC236}">
                  <a16:creationId xmlns:a16="http://schemas.microsoft.com/office/drawing/2014/main" id="{C5993C27-EA04-4CB3-8254-12893E34F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31018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Ga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1E1E1E"/>
                  </a:solidFill>
                  <a:latin typeface="Arial" charset="0"/>
                </a:rPr>
                <a:t>galium</a:t>
              </a:r>
              <a:endParaRPr lang="en-GB" sz="500" dirty="0">
                <a:solidFill>
                  <a:srgbClr val="1E1E1E"/>
                </a:solidFill>
                <a:latin typeface="Arial" charset="0"/>
              </a:endParaRPr>
            </a:p>
          </p:txBody>
        </p:sp>
        <p:sp>
          <p:nvSpPr>
            <p:cNvPr id="62" name="Rectangle 146">
              <a:extLst>
                <a:ext uri="{FF2B5EF4-FFF2-40B4-BE49-F238E27FC236}">
                  <a16:creationId xmlns:a16="http://schemas.microsoft.com/office/drawing/2014/main" id="{0C8E5D68-57AF-4E56-84F7-E63FEF00C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36416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In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indium</a:t>
              </a:r>
            </a:p>
          </p:txBody>
        </p:sp>
        <p:sp>
          <p:nvSpPr>
            <p:cNvPr id="63" name="Rectangle 147">
              <a:extLst>
                <a:ext uri="{FF2B5EF4-FFF2-40B4-BE49-F238E27FC236}">
                  <a16:creationId xmlns:a16="http://schemas.microsoft.com/office/drawing/2014/main" id="{79B173A2-43DF-4094-BE60-40F3A84CE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41813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Tl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thallium</a:t>
              </a:r>
            </a:p>
          </p:txBody>
        </p:sp>
        <p:sp>
          <p:nvSpPr>
            <p:cNvPr id="64" name="Rectangle 148">
              <a:extLst>
                <a:ext uri="{FF2B5EF4-FFF2-40B4-BE49-F238E27FC236}">
                  <a16:creationId xmlns:a16="http://schemas.microsoft.com/office/drawing/2014/main" id="{A35028CC-C95D-40B7-BBEC-CCF47A506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3641626"/>
              <a:ext cx="449263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Sn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tin</a:t>
              </a:r>
            </a:p>
          </p:txBody>
        </p:sp>
        <p:sp>
          <p:nvSpPr>
            <p:cNvPr id="65" name="Rectangle 149">
              <a:extLst>
                <a:ext uri="{FF2B5EF4-FFF2-40B4-BE49-F238E27FC236}">
                  <a16:creationId xmlns:a16="http://schemas.microsoft.com/office/drawing/2014/main" id="{6ACF3DB6-28E2-46F9-9EF5-BD568C6C9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4181376"/>
              <a:ext cx="449263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Pb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lead</a:t>
              </a:r>
            </a:p>
          </p:txBody>
        </p:sp>
        <p:sp>
          <p:nvSpPr>
            <p:cNvPr id="66" name="Rectangle 150">
              <a:extLst>
                <a:ext uri="{FF2B5EF4-FFF2-40B4-BE49-F238E27FC236}">
                  <a16:creationId xmlns:a16="http://schemas.microsoft.com/office/drawing/2014/main" id="{445812DB-53A1-4B02-961B-E5D4F383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418137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bismuth</a:t>
              </a:r>
            </a:p>
          </p:txBody>
        </p:sp>
        <p:sp>
          <p:nvSpPr>
            <p:cNvPr id="67" name="Rectangle 151">
              <a:extLst>
                <a:ext uri="{FF2B5EF4-FFF2-40B4-BE49-F238E27FC236}">
                  <a16:creationId xmlns:a16="http://schemas.microsoft.com/office/drawing/2014/main" id="{8CB4589B-5850-4BE0-9B82-0C5BF118F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2020788"/>
              <a:ext cx="449262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F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fluorine</a:t>
              </a:r>
            </a:p>
          </p:txBody>
        </p:sp>
        <p:sp>
          <p:nvSpPr>
            <p:cNvPr id="68" name="Rectangle 152">
              <a:extLst>
                <a:ext uri="{FF2B5EF4-FFF2-40B4-BE49-F238E27FC236}">
                  <a16:creationId xmlns:a16="http://schemas.microsoft.com/office/drawing/2014/main" id="{E3BAE13F-A4ED-4396-93BC-18045BEBA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256212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Cl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chlorine</a:t>
              </a:r>
            </a:p>
          </p:txBody>
        </p:sp>
        <p:sp>
          <p:nvSpPr>
            <p:cNvPr id="69" name="Rectangle 153">
              <a:extLst>
                <a:ext uri="{FF2B5EF4-FFF2-40B4-BE49-F238E27FC236}">
                  <a16:creationId xmlns:a16="http://schemas.microsoft.com/office/drawing/2014/main" id="{7485332C-1B17-417A-9E8F-CCAA3F950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310187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Br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bromine</a:t>
              </a:r>
            </a:p>
          </p:txBody>
        </p:sp>
        <p:sp>
          <p:nvSpPr>
            <p:cNvPr id="70" name="Rectangle 154">
              <a:extLst>
                <a:ext uri="{FF2B5EF4-FFF2-40B4-BE49-F238E27FC236}">
                  <a16:creationId xmlns:a16="http://schemas.microsoft.com/office/drawing/2014/main" id="{1A10570F-CF6B-435A-AA0F-BE0928B2C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364162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iodine</a:t>
              </a:r>
            </a:p>
          </p:txBody>
        </p:sp>
        <p:sp>
          <p:nvSpPr>
            <p:cNvPr id="71" name="Rectangle 155">
              <a:extLst>
                <a:ext uri="{FF2B5EF4-FFF2-40B4-BE49-F238E27FC236}">
                  <a16:creationId xmlns:a16="http://schemas.microsoft.com/office/drawing/2014/main" id="{41C2045C-577C-47E4-A635-528BC8B4B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At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astatine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BE57825-FADC-4E42-8A54-704DCF607FB5}"/>
                </a:ext>
              </a:extLst>
            </p:cNvPr>
            <p:cNvGrpSpPr/>
            <p:nvPr/>
          </p:nvGrpSpPr>
          <p:grpSpPr>
            <a:xfrm>
              <a:off x="8181355" y="1481038"/>
              <a:ext cx="449263" cy="3240088"/>
              <a:chOff x="8181355" y="1481038"/>
              <a:chExt cx="449263" cy="3240088"/>
            </a:xfrm>
            <a:solidFill>
              <a:srgbClr val="00BCF2"/>
            </a:solidFill>
          </p:grpSpPr>
          <p:sp>
            <p:nvSpPr>
              <p:cNvPr id="239" name="Rectangle 169">
                <a:extLst>
                  <a:ext uri="{FF2B5EF4-FFF2-40B4-BE49-F238E27FC236}">
                    <a16:creationId xmlns:a16="http://schemas.microsoft.com/office/drawing/2014/main" id="{48328CC6-832F-46F5-80D9-FC679D1EC2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1481038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>
                    <a:solidFill>
                      <a:srgbClr val="1E1E1E"/>
                    </a:solidFill>
                    <a:latin typeface="Arial" charset="0"/>
                  </a:rPr>
                  <a:t>He</a:t>
                </a: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helium</a:t>
                </a:r>
              </a:p>
            </p:txBody>
          </p:sp>
          <p:sp>
            <p:nvSpPr>
              <p:cNvPr id="240" name="Rectangle 170">
                <a:extLst>
                  <a:ext uri="{FF2B5EF4-FFF2-40B4-BE49-F238E27FC236}">
                    <a16:creationId xmlns:a16="http://schemas.microsoft.com/office/drawing/2014/main" id="{83280AAB-AAA7-4280-AFCA-9F6E198B3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2020788"/>
                <a:ext cx="449263" cy="541338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>
                    <a:solidFill>
                      <a:srgbClr val="1E1E1E"/>
                    </a:solidFill>
                    <a:latin typeface="Arial" charset="0"/>
                  </a:rPr>
                  <a:t>Ne</a:t>
                </a: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neon</a:t>
                </a:r>
              </a:p>
            </p:txBody>
          </p:sp>
          <p:sp>
            <p:nvSpPr>
              <p:cNvPr id="241" name="Rectangle 171">
                <a:extLst>
                  <a:ext uri="{FF2B5EF4-FFF2-40B4-BE49-F238E27FC236}">
                    <a16:creationId xmlns:a16="http://schemas.microsoft.com/office/drawing/2014/main" id="{A50B6114-4607-46E2-9E7F-75F76A6AC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256212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 err="1">
                    <a:solidFill>
                      <a:srgbClr val="1E1E1E"/>
                    </a:solidFill>
                    <a:latin typeface="Arial" charset="0"/>
                  </a:rPr>
                  <a:t>Ar</a:t>
                </a:r>
                <a:endParaRPr lang="en-GB" sz="1049" b="1" dirty="0">
                  <a:solidFill>
                    <a:srgbClr val="1E1E1E"/>
                  </a:solidFill>
                  <a:latin typeface="Arial" charset="0"/>
                </a:endParaRP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argon</a:t>
                </a:r>
              </a:p>
            </p:txBody>
          </p:sp>
          <p:sp>
            <p:nvSpPr>
              <p:cNvPr id="242" name="Rectangle 172">
                <a:extLst>
                  <a:ext uri="{FF2B5EF4-FFF2-40B4-BE49-F238E27FC236}">
                    <a16:creationId xmlns:a16="http://schemas.microsoft.com/office/drawing/2014/main" id="{0CD2EEC7-07A1-4F36-8F2F-926430555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310187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>
                    <a:solidFill>
                      <a:srgbClr val="1E1E1E"/>
                    </a:solidFill>
                    <a:latin typeface="Arial" charset="0"/>
                  </a:rPr>
                  <a:t>Kr</a:t>
                </a: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krypton</a:t>
                </a:r>
              </a:p>
            </p:txBody>
          </p:sp>
          <p:sp>
            <p:nvSpPr>
              <p:cNvPr id="243" name="Rectangle 173">
                <a:extLst>
                  <a:ext uri="{FF2B5EF4-FFF2-40B4-BE49-F238E27FC236}">
                    <a16:creationId xmlns:a16="http://schemas.microsoft.com/office/drawing/2014/main" id="{31AD8FE1-A466-4EE4-8582-8181557EB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364162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 err="1">
                    <a:solidFill>
                      <a:srgbClr val="1E1E1E"/>
                    </a:solidFill>
                    <a:latin typeface="Arial" charset="0"/>
                  </a:rPr>
                  <a:t>Xe</a:t>
                </a:r>
                <a:endParaRPr lang="en-GB" sz="1049" b="1" dirty="0">
                  <a:solidFill>
                    <a:srgbClr val="1E1E1E"/>
                  </a:solidFill>
                  <a:latin typeface="Arial" charset="0"/>
                </a:endParaRP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xenon</a:t>
                </a:r>
              </a:p>
            </p:txBody>
          </p:sp>
          <p:sp>
            <p:nvSpPr>
              <p:cNvPr id="244" name="Rectangle 174">
                <a:extLst>
                  <a:ext uri="{FF2B5EF4-FFF2-40B4-BE49-F238E27FC236}">
                    <a16:creationId xmlns:a16="http://schemas.microsoft.com/office/drawing/2014/main" id="{079288DA-EC88-4D3D-B1CD-6DD48D4A0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418137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 err="1">
                    <a:solidFill>
                      <a:srgbClr val="1E1E1E"/>
                    </a:solidFill>
                    <a:latin typeface="Arial" charset="0"/>
                  </a:rPr>
                  <a:t>Rn</a:t>
                </a:r>
                <a:endParaRPr lang="en-GB" sz="1049" b="1" dirty="0">
                  <a:solidFill>
                    <a:srgbClr val="1E1E1E"/>
                  </a:solidFill>
                  <a:latin typeface="Arial" charset="0"/>
                </a:endParaRP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radon</a:t>
                </a:r>
              </a:p>
            </p:txBody>
          </p:sp>
        </p:grpSp>
        <p:sp>
          <p:nvSpPr>
            <p:cNvPr id="73" name="Text Box 221">
              <a:extLst>
                <a:ext uri="{FF2B5EF4-FFF2-40B4-BE49-F238E27FC236}">
                  <a16:creationId xmlns:a16="http://schemas.microsoft.com/office/drawing/2014/main" id="{ED49FE7D-78B0-4824-A469-761B754B4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148103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</a:t>
              </a:r>
            </a:p>
          </p:txBody>
        </p:sp>
        <p:sp>
          <p:nvSpPr>
            <p:cNvPr id="74" name="Text Box 222">
              <a:extLst>
                <a:ext uri="{FF2B5EF4-FFF2-40B4-BE49-F238E27FC236}">
                  <a16:creationId xmlns:a16="http://schemas.microsoft.com/office/drawing/2014/main" id="{963C6C8F-66A0-4C3F-BEBB-189722DA0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148103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2</a:t>
              </a:r>
            </a:p>
          </p:txBody>
        </p:sp>
        <p:sp>
          <p:nvSpPr>
            <p:cNvPr id="75" name="Text Box 223">
              <a:extLst>
                <a:ext uri="{FF2B5EF4-FFF2-40B4-BE49-F238E27FC236}">
                  <a16:creationId xmlns:a16="http://schemas.microsoft.com/office/drawing/2014/main" id="{F8921514-8772-4F67-B8E8-21947C3F3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76" name="Text Box 224">
              <a:extLst>
                <a:ext uri="{FF2B5EF4-FFF2-40B4-BE49-F238E27FC236}">
                  <a16:creationId xmlns:a16="http://schemas.microsoft.com/office/drawing/2014/main" id="{75F83CA2-A4FC-4C9E-BE1D-D70A2133B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11</a:t>
              </a:r>
            </a:p>
          </p:txBody>
        </p:sp>
        <p:sp>
          <p:nvSpPr>
            <p:cNvPr id="77" name="Text Box 226">
              <a:extLst>
                <a:ext uri="{FF2B5EF4-FFF2-40B4-BE49-F238E27FC236}">
                  <a16:creationId xmlns:a16="http://schemas.microsoft.com/office/drawing/2014/main" id="{2B4177F2-8787-4C64-A744-D0CC940872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19</a:t>
              </a:r>
            </a:p>
          </p:txBody>
        </p:sp>
        <p:sp>
          <p:nvSpPr>
            <p:cNvPr id="78" name="Text Box 227">
              <a:extLst>
                <a:ext uri="{FF2B5EF4-FFF2-40B4-BE49-F238E27FC236}">
                  <a16:creationId xmlns:a16="http://schemas.microsoft.com/office/drawing/2014/main" id="{E0B93863-9D70-43AB-8C69-D941A4F1E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37</a:t>
              </a:r>
            </a:p>
          </p:txBody>
        </p:sp>
        <p:sp>
          <p:nvSpPr>
            <p:cNvPr id="79" name="Text Box 228">
              <a:extLst>
                <a:ext uri="{FF2B5EF4-FFF2-40B4-BE49-F238E27FC236}">
                  <a16:creationId xmlns:a16="http://schemas.microsoft.com/office/drawing/2014/main" id="{C0944EE2-EBC2-469B-A1DE-3605E6658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55</a:t>
              </a:r>
            </a:p>
          </p:txBody>
        </p:sp>
        <p:sp>
          <p:nvSpPr>
            <p:cNvPr id="80" name="Rectangle 42">
              <a:extLst>
                <a:ext uri="{FF2B5EF4-FFF2-40B4-BE49-F238E27FC236}">
                  <a16:creationId xmlns:a16="http://schemas.microsoft.com/office/drawing/2014/main" id="{5D131566-4811-4F88-809E-1365E1C43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955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lanthanum</a:t>
              </a:r>
            </a:p>
          </p:txBody>
        </p:sp>
        <p:sp>
          <p:nvSpPr>
            <p:cNvPr id="81" name="Rectangle 45">
              <a:extLst>
                <a:ext uri="{FF2B5EF4-FFF2-40B4-BE49-F238E27FC236}">
                  <a16:creationId xmlns:a16="http://schemas.microsoft.com/office/drawing/2014/main" id="{3288E367-50B2-46F4-B2AE-4EAF7DD42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218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Ce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cerium</a:t>
              </a:r>
            </a:p>
          </p:txBody>
        </p:sp>
        <p:sp>
          <p:nvSpPr>
            <p:cNvPr id="82" name="Rectangle 48">
              <a:extLst>
                <a:ext uri="{FF2B5EF4-FFF2-40B4-BE49-F238E27FC236}">
                  <a16:creationId xmlns:a16="http://schemas.microsoft.com/office/drawing/2014/main" id="{EA94812A-5A64-48E0-8F59-A8E5676EE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068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Pr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400" dirty="0">
                  <a:solidFill>
                    <a:srgbClr val="FFFFFF"/>
                  </a:solidFill>
                  <a:latin typeface="Arial" charset="0"/>
                </a:rPr>
                <a:t>praseodymium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BCCA3785-95D8-4413-8B79-1F71211ED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180" y="5442098"/>
              <a:ext cx="450850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Pm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promethium</a:t>
              </a:r>
            </a:p>
          </p:txBody>
        </p:sp>
        <p:sp>
          <p:nvSpPr>
            <p:cNvPr id="84" name="Rectangle 54">
              <a:extLst>
                <a:ext uri="{FF2B5EF4-FFF2-40B4-BE49-F238E27FC236}">
                  <a16:creationId xmlns:a16="http://schemas.microsoft.com/office/drawing/2014/main" id="{DB9BB88B-3BFA-4D3D-AE75-2EF094367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030" y="5442098"/>
              <a:ext cx="449263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Sm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samarium</a:t>
              </a:r>
            </a:p>
          </p:txBody>
        </p:sp>
        <p:sp>
          <p:nvSpPr>
            <p:cNvPr id="85" name="Rectangle 57">
              <a:extLst>
                <a:ext uri="{FF2B5EF4-FFF2-40B4-BE49-F238E27FC236}">
                  <a16:creationId xmlns:a16="http://schemas.microsoft.com/office/drawing/2014/main" id="{2F91E079-7FE8-4D01-8C2A-58879AC8A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293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Eu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europium</a:t>
              </a:r>
            </a:p>
          </p:txBody>
        </p:sp>
        <p:sp>
          <p:nvSpPr>
            <p:cNvPr id="86" name="Rectangle 60">
              <a:extLst>
                <a:ext uri="{FF2B5EF4-FFF2-40B4-BE49-F238E27FC236}">
                  <a16:creationId xmlns:a16="http://schemas.microsoft.com/office/drawing/2014/main" id="{694E81ED-24AA-4182-8975-1CF89D789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1143" y="544209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Gd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gadolinium</a:t>
              </a:r>
            </a:p>
          </p:txBody>
        </p:sp>
        <p:sp>
          <p:nvSpPr>
            <p:cNvPr id="87" name="Rectangle 63">
              <a:extLst>
                <a:ext uri="{FF2B5EF4-FFF2-40B4-BE49-F238E27FC236}">
                  <a16:creationId xmlns:a16="http://schemas.microsoft.com/office/drawing/2014/main" id="{473593A4-CE76-4102-B9E2-AA5DB2BE2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993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Tb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terbium</a:t>
              </a:r>
            </a:p>
          </p:txBody>
        </p:sp>
        <p:sp>
          <p:nvSpPr>
            <p:cNvPr id="88" name="Rectangle 66">
              <a:extLst>
                <a:ext uri="{FF2B5EF4-FFF2-40B4-BE49-F238E27FC236}">
                  <a16:creationId xmlns:a16="http://schemas.microsoft.com/office/drawing/2014/main" id="{077D4315-1C89-459B-B2D0-7CD7AE70F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55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Dy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dysprosium</a:t>
              </a:r>
            </a:p>
          </p:txBody>
        </p:sp>
        <p:sp>
          <p:nvSpPr>
            <p:cNvPr id="89" name="Rectangle 69">
              <a:extLst>
                <a:ext uri="{FF2B5EF4-FFF2-40B4-BE49-F238E27FC236}">
                  <a16:creationId xmlns:a16="http://schemas.microsoft.com/office/drawing/2014/main" id="{F2D1FA5B-D6D3-4044-BDF3-406224A6A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105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Ho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holmium</a:t>
              </a:r>
            </a:p>
          </p:txBody>
        </p:sp>
        <p:sp>
          <p:nvSpPr>
            <p:cNvPr id="90" name="Rectangle 72">
              <a:extLst>
                <a:ext uri="{FF2B5EF4-FFF2-40B4-BE49-F238E27FC236}">
                  <a16:creationId xmlns:a16="http://schemas.microsoft.com/office/drawing/2014/main" id="{6159831D-E860-49F5-B6B2-4E2C94D05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368" y="5442098"/>
              <a:ext cx="450850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Er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erbium</a:t>
              </a:r>
            </a:p>
          </p:txBody>
        </p:sp>
        <p:sp>
          <p:nvSpPr>
            <p:cNvPr id="91" name="Rectangle 75">
              <a:extLst>
                <a:ext uri="{FF2B5EF4-FFF2-40B4-BE49-F238E27FC236}">
                  <a16:creationId xmlns:a16="http://schemas.microsoft.com/office/drawing/2014/main" id="{371B7DAE-F08F-47DB-8454-82ABB50DA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218" y="544209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Tm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thulium</a:t>
              </a:r>
            </a:p>
          </p:txBody>
        </p:sp>
        <p:sp>
          <p:nvSpPr>
            <p:cNvPr id="92" name="Rectangle 163">
              <a:extLst>
                <a:ext uri="{FF2B5EF4-FFF2-40B4-BE49-F238E27FC236}">
                  <a16:creationId xmlns:a16="http://schemas.microsoft.com/office/drawing/2014/main" id="{E4E6998B-10E8-49BC-BEAB-C0D0752BB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1480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Yb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ytterbium</a:t>
              </a:r>
            </a:p>
          </p:txBody>
        </p:sp>
        <p:sp>
          <p:nvSpPr>
            <p:cNvPr id="93" name="Rectangle 166">
              <a:extLst>
                <a:ext uri="{FF2B5EF4-FFF2-40B4-BE49-F238E27FC236}">
                  <a16:creationId xmlns:a16="http://schemas.microsoft.com/office/drawing/2014/main" id="{664DBF16-3D48-425E-9D3B-419ADF45E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330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Lu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lutetium</a:t>
              </a:r>
            </a:p>
          </p:txBody>
        </p:sp>
        <p:sp>
          <p:nvSpPr>
            <p:cNvPr id="94" name="Rectangle 216">
              <a:extLst>
                <a:ext uri="{FF2B5EF4-FFF2-40B4-BE49-F238E27FC236}">
                  <a16:creationId xmlns:a16="http://schemas.microsoft.com/office/drawing/2014/main" id="{689FAB63-97BD-4E83-BF2D-BE667E5C2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918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Nd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neodymium</a:t>
              </a:r>
            </a:p>
          </p:txBody>
        </p:sp>
        <p:sp>
          <p:nvSpPr>
            <p:cNvPr id="95" name="Rectangle 43">
              <a:extLst>
                <a:ext uri="{FF2B5EF4-FFF2-40B4-BE49-F238E27FC236}">
                  <a16:creationId xmlns:a16="http://schemas.microsoft.com/office/drawing/2014/main" id="{22996CB1-C41E-475B-9CAE-8BC8AB895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955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Ac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actinium</a:t>
              </a:r>
            </a:p>
          </p:txBody>
        </p:sp>
        <p:sp>
          <p:nvSpPr>
            <p:cNvPr id="96" name="Rectangle 46">
              <a:extLst>
                <a:ext uri="{FF2B5EF4-FFF2-40B4-BE49-F238E27FC236}">
                  <a16:creationId xmlns:a16="http://schemas.microsoft.com/office/drawing/2014/main" id="{E31B2ED3-7906-4557-80AA-2858D04D9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068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protactinium</a:t>
              </a:r>
            </a:p>
          </p:txBody>
        </p:sp>
        <p:sp>
          <p:nvSpPr>
            <p:cNvPr id="97" name="Rectangle 49">
              <a:extLst>
                <a:ext uri="{FF2B5EF4-FFF2-40B4-BE49-F238E27FC236}">
                  <a16:creationId xmlns:a16="http://schemas.microsoft.com/office/drawing/2014/main" id="{4CD07BB4-AD9C-473F-BFAA-A75971E73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918" y="5981848"/>
              <a:ext cx="449262" cy="539750"/>
            </a:xfrm>
            <a:prstGeom prst="rect">
              <a:avLst/>
            </a:prstGeom>
            <a:solidFill>
              <a:srgbClr val="B4009E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U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uranium</a:t>
              </a:r>
            </a:p>
          </p:txBody>
        </p:sp>
        <p:sp>
          <p:nvSpPr>
            <p:cNvPr id="98" name="Rectangle 52">
              <a:extLst>
                <a:ext uri="{FF2B5EF4-FFF2-40B4-BE49-F238E27FC236}">
                  <a16:creationId xmlns:a16="http://schemas.microsoft.com/office/drawing/2014/main" id="{D0DD7BF0-6057-4035-A522-E94B43CF8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180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Np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neptunium</a:t>
              </a:r>
            </a:p>
          </p:txBody>
        </p:sp>
        <p:sp>
          <p:nvSpPr>
            <p:cNvPr id="99" name="Rectangle 55">
              <a:extLst>
                <a:ext uri="{FF2B5EF4-FFF2-40B4-BE49-F238E27FC236}">
                  <a16:creationId xmlns:a16="http://schemas.microsoft.com/office/drawing/2014/main" id="{427FBFF3-774D-429D-9223-FD7655838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030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Pu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plutonium</a:t>
              </a:r>
            </a:p>
          </p:txBody>
        </p:sp>
        <p:sp>
          <p:nvSpPr>
            <p:cNvPr id="100" name="Rectangle 58">
              <a:extLst>
                <a:ext uri="{FF2B5EF4-FFF2-40B4-BE49-F238E27FC236}">
                  <a16:creationId xmlns:a16="http://schemas.microsoft.com/office/drawing/2014/main" id="{FE2FF8F8-3749-4DF5-A4EA-307F36BC8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293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Am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americium</a:t>
              </a:r>
            </a:p>
          </p:txBody>
        </p:sp>
        <p:sp>
          <p:nvSpPr>
            <p:cNvPr id="101" name="Rectangle 61">
              <a:extLst>
                <a:ext uri="{FF2B5EF4-FFF2-40B4-BE49-F238E27FC236}">
                  <a16:creationId xmlns:a16="http://schemas.microsoft.com/office/drawing/2014/main" id="{1C189C34-A583-4B45-970A-E4E35BD7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1143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Cm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curium</a:t>
              </a:r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ED779C49-DA99-4E99-9FF1-C96FDAC3C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993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Bk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berkelium</a:t>
              </a:r>
            </a:p>
          </p:txBody>
        </p:sp>
        <p:sp>
          <p:nvSpPr>
            <p:cNvPr id="103" name="Rectangle 67">
              <a:extLst>
                <a:ext uri="{FF2B5EF4-FFF2-40B4-BE49-F238E27FC236}">
                  <a16:creationId xmlns:a16="http://schemas.microsoft.com/office/drawing/2014/main" id="{B3736B59-C49B-4618-A882-A1A893375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55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Cf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californium</a:t>
              </a:r>
            </a:p>
          </p:txBody>
        </p:sp>
        <p:sp>
          <p:nvSpPr>
            <p:cNvPr id="104" name="Rectangle 70">
              <a:extLst>
                <a:ext uri="{FF2B5EF4-FFF2-40B4-BE49-F238E27FC236}">
                  <a16:creationId xmlns:a16="http://schemas.microsoft.com/office/drawing/2014/main" id="{A2585373-FDD5-40CF-8ECF-C8D6F3659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105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Es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einsteinium</a:t>
              </a:r>
            </a:p>
          </p:txBody>
        </p:sp>
        <p:sp>
          <p:nvSpPr>
            <p:cNvPr id="105" name="Rectangle 73">
              <a:extLst>
                <a:ext uri="{FF2B5EF4-FFF2-40B4-BE49-F238E27FC236}">
                  <a16:creationId xmlns:a16="http://schemas.microsoft.com/office/drawing/2014/main" id="{0CACD29A-8CEE-453F-A09B-4C8E9F62C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368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Fm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fermium</a:t>
              </a:r>
            </a:p>
          </p:txBody>
        </p:sp>
        <p:sp>
          <p:nvSpPr>
            <p:cNvPr id="106" name="Rectangle 76">
              <a:extLst>
                <a:ext uri="{FF2B5EF4-FFF2-40B4-BE49-F238E27FC236}">
                  <a16:creationId xmlns:a16="http://schemas.microsoft.com/office/drawing/2014/main" id="{0982BD9D-C42E-4852-999C-DDBB1733E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218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Md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mendelevium</a:t>
              </a:r>
            </a:p>
          </p:txBody>
        </p:sp>
        <p:sp>
          <p:nvSpPr>
            <p:cNvPr id="107" name="Rectangle 79">
              <a:extLst>
                <a:ext uri="{FF2B5EF4-FFF2-40B4-BE49-F238E27FC236}">
                  <a16:creationId xmlns:a16="http://schemas.microsoft.com/office/drawing/2014/main" id="{055F5B67-10BF-4F9F-8728-82CEA5623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218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Th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thorium</a:t>
              </a:r>
            </a:p>
          </p:txBody>
        </p:sp>
        <p:sp>
          <p:nvSpPr>
            <p:cNvPr id="108" name="Rectangle 164">
              <a:extLst>
                <a:ext uri="{FF2B5EF4-FFF2-40B4-BE49-F238E27FC236}">
                  <a16:creationId xmlns:a16="http://schemas.microsoft.com/office/drawing/2014/main" id="{9DC5D415-3E72-47BE-B191-323B95410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1480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nobelium</a:t>
              </a:r>
            </a:p>
          </p:txBody>
        </p:sp>
        <p:sp>
          <p:nvSpPr>
            <p:cNvPr id="109" name="Rectangle 167">
              <a:extLst>
                <a:ext uri="{FF2B5EF4-FFF2-40B4-BE49-F238E27FC236}">
                  <a16:creationId xmlns:a16="http://schemas.microsoft.com/office/drawing/2014/main" id="{C5B5AAFC-F5F0-4A0F-BA00-2DB2522F0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330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Lr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lawrencium</a:t>
              </a:r>
            </a:p>
          </p:txBody>
        </p:sp>
        <p:sp>
          <p:nvSpPr>
            <p:cNvPr id="110" name="Text Box 228">
              <a:extLst>
                <a:ext uri="{FF2B5EF4-FFF2-40B4-BE49-F238E27FC236}">
                  <a16:creationId xmlns:a16="http://schemas.microsoft.com/office/drawing/2014/main" id="{077DF578-02DD-469F-9F90-12D96E126D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4722713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87</a:t>
              </a:r>
            </a:p>
          </p:txBody>
        </p:sp>
        <p:sp>
          <p:nvSpPr>
            <p:cNvPr id="111" name="Text Box 228">
              <a:extLst>
                <a:ext uri="{FF2B5EF4-FFF2-40B4-BE49-F238E27FC236}">
                  <a16:creationId xmlns:a16="http://schemas.microsoft.com/office/drawing/2014/main" id="{D67A35E0-4534-408C-8835-8116A9153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112" name="Text Box 228">
              <a:extLst>
                <a:ext uri="{FF2B5EF4-FFF2-40B4-BE49-F238E27FC236}">
                  <a16:creationId xmlns:a16="http://schemas.microsoft.com/office/drawing/2014/main" id="{0568B6AC-B055-49AD-8D39-21BE2532D7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12</a:t>
              </a:r>
            </a:p>
          </p:txBody>
        </p:sp>
        <p:sp>
          <p:nvSpPr>
            <p:cNvPr id="113" name="Text Box 228">
              <a:extLst>
                <a:ext uri="{FF2B5EF4-FFF2-40B4-BE49-F238E27FC236}">
                  <a16:creationId xmlns:a16="http://schemas.microsoft.com/office/drawing/2014/main" id="{82C65125-8226-4CB9-963D-6C84585088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20</a:t>
              </a:r>
            </a:p>
          </p:txBody>
        </p:sp>
        <p:sp>
          <p:nvSpPr>
            <p:cNvPr id="114" name="Text Box 228">
              <a:extLst>
                <a:ext uri="{FF2B5EF4-FFF2-40B4-BE49-F238E27FC236}">
                  <a16:creationId xmlns:a16="http://schemas.microsoft.com/office/drawing/2014/main" id="{5EEE53FE-F011-4AAD-8C99-856817886E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38</a:t>
              </a:r>
            </a:p>
          </p:txBody>
        </p:sp>
        <p:sp>
          <p:nvSpPr>
            <p:cNvPr id="115" name="Text Box 228">
              <a:extLst>
                <a:ext uri="{FF2B5EF4-FFF2-40B4-BE49-F238E27FC236}">
                  <a16:creationId xmlns:a16="http://schemas.microsoft.com/office/drawing/2014/main" id="{C908CA28-CF2F-42E9-B52D-1391AC08C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56</a:t>
              </a:r>
            </a:p>
          </p:txBody>
        </p:sp>
        <p:sp>
          <p:nvSpPr>
            <p:cNvPr id="116" name="Text Box 228">
              <a:extLst>
                <a:ext uri="{FF2B5EF4-FFF2-40B4-BE49-F238E27FC236}">
                  <a16:creationId xmlns:a16="http://schemas.microsoft.com/office/drawing/2014/main" id="{9AEF63A0-62BD-40EC-AA69-FD8E470C6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4722713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88</a:t>
              </a:r>
            </a:p>
          </p:txBody>
        </p:sp>
        <p:sp>
          <p:nvSpPr>
            <p:cNvPr id="117" name="Text Box 228">
              <a:extLst>
                <a:ext uri="{FF2B5EF4-FFF2-40B4-BE49-F238E27FC236}">
                  <a16:creationId xmlns:a16="http://schemas.microsoft.com/office/drawing/2014/main" id="{9D2EBA41-3325-4F7A-A053-F3F8721854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71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39</a:t>
              </a:r>
            </a:p>
          </p:txBody>
        </p:sp>
        <p:sp>
          <p:nvSpPr>
            <p:cNvPr id="118" name="Text Box 228">
              <a:extLst>
                <a:ext uri="{FF2B5EF4-FFF2-40B4-BE49-F238E27FC236}">
                  <a16:creationId xmlns:a16="http://schemas.microsoft.com/office/drawing/2014/main" id="{0265B29E-33DD-4F44-97D4-B2D2E4479C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22</a:t>
              </a:r>
            </a:p>
          </p:txBody>
        </p:sp>
        <p:sp>
          <p:nvSpPr>
            <p:cNvPr id="119" name="Text Box 228">
              <a:extLst>
                <a:ext uri="{FF2B5EF4-FFF2-40B4-BE49-F238E27FC236}">
                  <a16:creationId xmlns:a16="http://schemas.microsoft.com/office/drawing/2014/main" id="{7318FBC7-ABBA-4F15-BE8F-C745ECEA1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71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21</a:t>
              </a:r>
            </a:p>
          </p:txBody>
        </p:sp>
        <p:sp>
          <p:nvSpPr>
            <p:cNvPr id="120" name="Text Box 228">
              <a:extLst>
                <a:ext uri="{FF2B5EF4-FFF2-40B4-BE49-F238E27FC236}">
                  <a16:creationId xmlns:a16="http://schemas.microsoft.com/office/drawing/2014/main" id="{79075A39-2F0F-40F8-8327-F9BBA05BA8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40</a:t>
              </a:r>
            </a:p>
          </p:txBody>
        </p:sp>
        <p:sp>
          <p:nvSpPr>
            <p:cNvPr id="121" name="Text Box 228">
              <a:extLst>
                <a:ext uri="{FF2B5EF4-FFF2-40B4-BE49-F238E27FC236}">
                  <a16:creationId xmlns:a16="http://schemas.microsoft.com/office/drawing/2014/main" id="{2153981E-CAC9-45F3-9972-143AC6DCA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72</a:t>
              </a:r>
            </a:p>
          </p:txBody>
        </p:sp>
        <p:sp>
          <p:nvSpPr>
            <p:cNvPr id="122" name="Text Box 228">
              <a:extLst>
                <a:ext uri="{FF2B5EF4-FFF2-40B4-BE49-F238E27FC236}">
                  <a16:creationId xmlns:a16="http://schemas.microsoft.com/office/drawing/2014/main" id="{F4D0A4CE-F959-4A5F-8011-03798ED3AF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23</a:t>
              </a:r>
            </a:p>
          </p:txBody>
        </p:sp>
        <p:sp>
          <p:nvSpPr>
            <p:cNvPr id="123" name="Text Box 228">
              <a:extLst>
                <a:ext uri="{FF2B5EF4-FFF2-40B4-BE49-F238E27FC236}">
                  <a16:creationId xmlns:a16="http://schemas.microsoft.com/office/drawing/2014/main" id="{33066E9C-1CD4-4932-8ECB-29B671944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41</a:t>
              </a:r>
            </a:p>
          </p:txBody>
        </p:sp>
        <p:sp>
          <p:nvSpPr>
            <p:cNvPr id="124" name="Text Box 228">
              <a:extLst>
                <a:ext uri="{FF2B5EF4-FFF2-40B4-BE49-F238E27FC236}">
                  <a16:creationId xmlns:a16="http://schemas.microsoft.com/office/drawing/2014/main" id="{FC79CCC2-FDA6-4E85-85D5-17D61EB32B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73</a:t>
              </a:r>
            </a:p>
          </p:txBody>
        </p:sp>
        <p:sp>
          <p:nvSpPr>
            <p:cNvPr id="125" name="Text Box 228">
              <a:extLst>
                <a:ext uri="{FF2B5EF4-FFF2-40B4-BE49-F238E27FC236}">
                  <a16:creationId xmlns:a16="http://schemas.microsoft.com/office/drawing/2014/main" id="{5B99A77D-5E64-4E34-8AD2-C66B825DD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24</a:t>
              </a:r>
            </a:p>
          </p:txBody>
        </p:sp>
        <p:sp>
          <p:nvSpPr>
            <p:cNvPr id="126" name="Text Box 228">
              <a:extLst>
                <a:ext uri="{FF2B5EF4-FFF2-40B4-BE49-F238E27FC236}">
                  <a16:creationId xmlns:a16="http://schemas.microsoft.com/office/drawing/2014/main" id="{5A131137-6D9D-4674-86DC-4E848C015F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42</a:t>
              </a:r>
            </a:p>
          </p:txBody>
        </p:sp>
        <p:sp>
          <p:nvSpPr>
            <p:cNvPr id="127" name="Text Box 228">
              <a:extLst>
                <a:ext uri="{FF2B5EF4-FFF2-40B4-BE49-F238E27FC236}">
                  <a16:creationId xmlns:a16="http://schemas.microsoft.com/office/drawing/2014/main" id="{2FAEF29B-9DB0-4E96-AD0C-9D2585FED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74</a:t>
              </a:r>
            </a:p>
          </p:txBody>
        </p:sp>
        <p:sp>
          <p:nvSpPr>
            <p:cNvPr id="128" name="Text Box 228">
              <a:extLst>
                <a:ext uri="{FF2B5EF4-FFF2-40B4-BE49-F238E27FC236}">
                  <a16:creationId xmlns:a16="http://schemas.microsoft.com/office/drawing/2014/main" id="{3A43DFD1-75C3-4F18-9726-9450FEEE4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25</a:t>
              </a:r>
            </a:p>
          </p:txBody>
        </p:sp>
        <p:sp>
          <p:nvSpPr>
            <p:cNvPr id="129" name="Text Box 228">
              <a:extLst>
                <a:ext uri="{FF2B5EF4-FFF2-40B4-BE49-F238E27FC236}">
                  <a16:creationId xmlns:a16="http://schemas.microsoft.com/office/drawing/2014/main" id="{7D36B66F-A730-4B44-BA95-47D774EA46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43</a:t>
              </a:r>
            </a:p>
          </p:txBody>
        </p:sp>
        <p:sp>
          <p:nvSpPr>
            <p:cNvPr id="130" name="Text Box 228">
              <a:extLst>
                <a:ext uri="{FF2B5EF4-FFF2-40B4-BE49-F238E27FC236}">
                  <a16:creationId xmlns:a16="http://schemas.microsoft.com/office/drawing/2014/main" id="{3194BBEC-914E-4983-9967-31E0C37D42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74</a:t>
              </a:r>
            </a:p>
          </p:txBody>
        </p:sp>
        <p:sp>
          <p:nvSpPr>
            <p:cNvPr id="131" name="Text Box 228">
              <a:extLst>
                <a:ext uri="{FF2B5EF4-FFF2-40B4-BE49-F238E27FC236}">
                  <a16:creationId xmlns:a16="http://schemas.microsoft.com/office/drawing/2014/main" id="{4BCF5D2D-34C2-4B8F-892F-B7FFCA01D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26</a:t>
              </a:r>
            </a:p>
          </p:txBody>
        </p:sp>
        <p:sp>
          <p:nvSpPr>
            <p:cNvPr id="132" name="Text Box 228">
              <a:extLst>
                <a:ext uri="{FF2B5EF4-FFF2-40B4-BE49-F238E27FC236}">
                  <a16:creationId xmlns:a16="http://schemas.microsoft.com/office/drawing/2014/main" id="{47AC0F97-9EFF-4EDB-B631-9A19045AFF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44</a:t>
              </a:r>
            </a:p>
          </p:txBody>
        </p:sp>
        <p:sp>
          <p:nvSpPr>
            <p:cNvPr id="133" name="Text Box 228">
              <a:extLst>
                <a:ext uri="{FF2B5EF4-FFF2-40B4-BE49-F238E27FC236}">
                  <a16:creationId xmlns:a16="http://schemas.microsoft.com/office/drawing/2014/main" id="{ABFBD70B-E769-49A6-A0C4-E6CE6E8942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76</a:t>
              </a:r>
            </a:p>
          </p:txBody>
        </p:sp>
        <p:sp>
          <p:nvSpPr>
            <p:cNvPr id="134" name="Text Box 228">
              <a:extLst>
                <a:ext uri="{FF2B5EF4-FFF2-40B4-BE49-F238E27FC236}">
                  <a16:creationId xmlns:a16="http://schemas.microsoft.com/office/drawing/2014/main" id="{A8D54210-47A9-4EDE-94A8-EED5FC1F2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27</a:t>
              </a:r>
            </a:p>
          </p:txBody>
        </p:sp>
        <p:sp>
          <p:nvSpPr>
            <p:cNvPr id="135" name="Text Box 228">
              <a:extLst>
                <a:ext uri="{FF2B5EF4-FFF2-40B4-BE49-F238E27FC236}">
                  <a16:creationId xmlns:a16="http://schemas.microsoft.com/office/drawing/2014/main" id="{541EEBDB-65BF-4A36-A11F-06311E436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45</a:t>
              </a:r>
            </a:p>
          </p:txBody>
        </p:sp>
        <p:sp>
          <p:nvSpPr>
            <p:cNvPr id="136" name="Text Box 228">
              <a:extLst>
                <a:ext uri="{FF2B5EF4-FFF2-40B4-BE49-F238E27FC236}">
                  <a16:creationId xmlns:a16="http://schemas.microsoft.com/office/drawing/2014/main" id="{905B0F9B-5501-4E7A-A2E0-B71D8FE89A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77</a:t>
              </a:r>
            </a:p>
          </p:txBody>
        </p:sp>
        <p:sp>
          <p:nvSpPr>
            <p:cNvPr id="137" name="Text Box 228">
              <a:extLst>
                <a:ext uri="{FF2B5EF4-FFF2-40B4-BE49-F238E27FC236}">
                  <a16:creationId xmlns:a16="http://schemas.microsoft.com/office/drawing/2014/main" id="{2C0479DC-D974-4DD4-91B4-7A59B8CFF0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28</a:t>
              </a:r>
            </a:p>
          </p:txBody>
        </p:sp>
        <p:sp>
          <p:nvSpPr>
            <p:cNvPr id="138" name="Text Box 228">
              <a:extLst>
                <a:ext uri="{FF2B5EF4-FFF2-40B4-BE49-F238E27FC236}">
                  <a16:creationId xmlns:a16="http://schemas.microsoft.com/office/drawing/2014/main" id="{BAA0335A-BE90-42C4-9B9F-F02B4D39AD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46</a:t>
              </a:r>
            </a:p>
          </p:txBody>
        </p:sp>
        <p:sp>
          <p:nvSpPr>
            <p:cNvPr id="139" name="Text Box 228">
              <a:extLst>
                <a:ext uri="{FF2B5EF4-FFF2-40B4-BE49-F238E27FC236}">
                  <a16:creationId xmlns:a16="http://schemas.microsoft.com/office/drawing/2014/main" id="{2D922A63-EE6B-4A10-AE95-5C769B7FBC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78</a:t>
              </a:r>
            </a:p>
          </p:txBody>
        </p:sp>
        <p:sp>
          <p:nvSpPr>
            <p:cNvPr id="140" name="Text Box 228">
              <a:extLst>
                <a:ext uri="{FF2B5EF4-FFF2-40B4-BE49-F238E27FC236}">
                  <a16:creationId xmlns:a16="http://schemas.microsoft.com/office/drawing/2014/main" id="{0F19A5CB-B089-4F3A-ADC8-1D52180B85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US" altLang="en-US" sz="400">
                  <a:solidFill>
                    <a:srgbClr val="FFFFFF"/>
                  </a:solidFill>
                </a:rPr>
                <a:t>29</a:t>
              </a:r>
              <a:endParaRPr lang="en-GB" altLang="en-US" sz="400">
                <a:solidFill>
                  <a:srgbClr val="FFFFFF"/>
                </a:solidFill>
              </a:endParaRPr>
            </a:p>
          </p:txBody>
        </p:sp>
        <p:sp>
          <p:nvSpPr>
            <p:cNvPr id="141" name="Text Box 228">
              <a:extLst>
                <a:ext uri="{FF2B5EF4-FFF2-40B4-BE49-F238E27FC236}">
                  <a16:creationId xmlns:a16="http://schemas.microsoft.com/office/drawing/2014/main" id="{F7C293E9-9A3C-41FA-9319-AAAD5F7C7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47</a:t>
              </a:r>
            </a:p>
          </p:txBody>
        </p:sp>
        <p:sp>
          <p:nvSpPr>
            <p:cNvPr id="142" name="Text Box 228">
              <a:extLst>
                <a:ext uri="{FF2B5EF4-FFF2-40B4-BE49-F238E27FC236}">
                  <a16:creationId xmlns:a16="http://schemas.microsoft.com/office/drawing/2014/main" id="{4466C0F0-1696-4C5F-A631-1E544688B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79</a:t>
              </a:r>
            </a:p>
          </p:txBody>
        </p:sp>
        <p:sp>
          <p:nvSpPr>
            <p:cNvPr id="143" name="Text Box 228">
              <a:extLst>
                <a:ext uri="{FF2B5EF4-FFF2-40B4-BE49-F238E27FC236}">
                  <a16:creationId xmlns:a16="http://schemas.microsoft.com/office/drawing/2014/main" id="{401E4950-6183-4ED0-B9F4-5908D278EB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50000"/>
                    </a:srgbClr>
                  </a:solidFill>
                </a:rPr>
                <a:t>30</a:t>
              </a:r>
            </a:p>
          </p:txBody>
        </p:sp>
        <p:sp>
          <p:nvSpPr>
            <p:cNvPr id="144" name="Text Box 228">
              <a:extLst>
                <a:ext uri="{FF2B5EF4-FFF2-40B4-BE49-F238E27FC236}">
                  <a16:creationId xmlns:a16="http://schemas.microsoft.com/office/drawing/2014/main" id="{064542B7-281E-4E03-BAB0-9C8DC90F2E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48</a:t>
              </a:r>
            </a:p>
          </p:txBody>
        </p:sp>
        <p:sp>
          <p:nvSpPr>
            <p:cNvPr id="145" name="Text Box 228">
              <a:extLst>
                <a:ext uri="{FF2B5EF4-FFF2-40B4-BE49-F238E27FC236}">
                  <a16:creationId xmlns:a16="http://schemas.microsoft.com/office/drawing/2014/main" id="{092408C7-FB3F-4906-93B7-6ABB1AF72C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80</a:t>
              </a:r>
            </a:p>
          </p:txBody>
        </p:sp>
        <p:sp>
          <p:nvSpPr>
            <p:cNvPr id="146" name="Text Box 228">
              <a:extLst>
                <a:ext uri="{FF2B5EF4-FFF2-40B4-BE49-F238E27FC236}">
                  <a16:creationId xmlns:a16="http://schemas.microsoft.com/office/drawing/2014/main" id="{03B60172-FDA6-40A1-866C-802D9EDF39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31</a:t>
              </a:r>
            </a:p>
          </p:txBody>
        </p:sp>
        <p:sp>
          <p:nvSpPr>
            <p:cNvPr id="147" name="Text Box 228">
              <a:extLst>
                <a:ext uri="{FF2B5EF4-FFF2-40B4-BE49-F238E27FC236}">
                  <a16:creationId xmlns:a16="http://schemas.microsoft.com/office/drawing/2014/main" id="{E9C948FA-F1B7-48B6-8892-391F3FB0B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49</a:t>
              </a:r>
            </a:p>
          </p:txBody>
        </p:sp>
        <p:sp>
          <p:nvSpPr>
            <p:cNvPr id="148" name="Text Box 228">
              <a:extLst>
                <a:ext uri="{FF2B5EF4-FFF2-40B4-BE49-F238E27FC236}">
                  <a16:creationId xmlns:a16="http://schemas.microsoft.com/office/drawing/2014/main" id="{6443A52A-21DE-4F40-A961-76BE7524E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81</a:t>
              </a:r>
            </a:p>
          </p:txBody>
        </p:sp>
        <p:sp>
          <p:nvSpPr>
            <p:cNvPr id="149" name="Text Box 228">
              <a:extLst>
                <a:ext uri="{FF2B5EF4-FFF2-40B4-BE49-F238E27FC236}">
                  <a16:creationId xmlns:a16="http://schemas.microsoft.com/office/drawing/2014/main" id="{0C03E625-F2A7-4103-8A45-3C47E48CA0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US" altLang="en-US" sz="400">
                  <a:solidFill>
                    <a:srgbClr val="1E1E1E"/>
                  </a:solidFill>
                </a:rPr>
                <a:t>5</a:t>
              </a:r>
              <a:endParaRPr lang="en-GB" altLang="en-US" sz="400">
                <a:solidFill>
                  <a:srgbClr val="1E1E1E"/>
                </a:solidFill>
              </a:endParaRPr>
            </a:p>
          </p:txBody>
        </p:sp>
        <p:sp>
          <p:nvSpPr>
            <p:cNvPr id="150" name="Text Box 228">
              <a:extLst>
                <a:ext uri="{FF2B5EF4-FFF2-40B4-BE49-F238E27FC236}">
                  <a16:creationId xmlns:a16="http://schemas.microsoft.com/office/drawing/2014/main" id="{F5846D2F-3B3B-4FF7-A27F-8DE3EBD904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13</a:t>
              </a:r>
            </a:p>
          </p:txBody>
        </p:sp>
        <p:sp>
          <p:nvSpPr>
            <p:cNvPr id="151" name="Text Box 228">
              <a:extLst>
                <a:ext uri="{FF2B5EF4-FFF2-40B4-BE49-F238E27FC236}">
                  <a16:creationId xmlns:a16="http://schemas.microsoft.com/office/drawing/2014/main" id="{EEDA38E2-1F1C-4D6B-BA80-EA234A01EC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32</a:t>
              </a:r>
            </a:p>
          </p:txBody>
        </p:sp>
        <p:sp>
          <p:nvSpPr>
            <p:cNvPr id="152" name="Text Box 228">
              <a:extLst>
                <a:ext uri="{FF2B5EF4-FFF2-40B4-BE49-F238E27FC236}">
                  <a16:creationId xmlns:a16="http://schemas.microsoft.com/office/drawing/2014/main" id="{B4ACF488-6885-4C9F-82D1-33C2F619C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50</a:t>
              </a:r>
            </a:p>
          </p:txBody>
        </p:sp>
        <p:sp>
          <p:nvSpPr>
            <p:cNvPr id="153" name="Text Box 228">
              <a:extLst>
                <a:ext uri="{FF2B5EF4-FFF2-40B4-BE49-F238E27FC236}">
                  <a16:creationId xmlns:a16="http://schemas.microsoft.com/office/drawing/2014/main" id="{DF938D5D-EDA1-4ADD-918B-9E2681E4A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82</a:t>
              </a:r>
            </a:p>
          </p:txBody>
        </p:sp>
        <p:sp>
          <p:nvSpPr>
            <p:cNvPr id="154" name="Text Box 228">
              <a:extLst>
                <a:ext uri="{FF2B5EF4-FFF2-40B4-BE49-F238E27FC236}">
                  <a16:creationId xmlns:a16="http://schemas.microsoft.com/office/drawing/2014/main" id="{D77A6678-D5F8-4DCA-BA43-91FC7FC2A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6</a:t>
              </a:r>
            </a:p>
          </p:txBody>
        </p:sp>
        <p:sp>
          <p:nvSpPr>
            <p:cNvPr id="155" name="Text Box 228">
              <a:extLst>
                <a:ext uri="{FF2B5EF4-FFF2-40B4-BE49-F238E27FC236}">
                  <a16:creationId xmlns:a16="http://schemas.microsoft.com/office/drawing/2014/main" id="{6F11596C-4056-4292-961A-CA20A89C5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14</a:t>
              </a:r>
            </a:p>
          </p:txBody>
        </p:sp>
        <p:sp>
          <p:nvSpPr>
            <p:cNvPr id="156" name="Text Box 228">
              <a:extLst>
                <a:ext uri="{FF2B5EF4-FFF2-40B4-BE49-F238E27FC236}">
                  <a16:creationId xmlns:a16="http://schemas.microsoft.com/office/drawing/2014/main" id="{61B79A77-2E86-44CE-9AAA-9001FE1E9B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33</a:t>
              </a:r>
            </a:p>
          </p:txBody>
        </p:sp>
        <p:sp>
          <p:nvSpPr>
            <p:cNvPr id="157" name="Text Box 228">
              <a:extLst>
                <a:ext uri="{FF2B5EF4-FFF2-40B4-BE49-F238E27FC236}">
                  <a16:creationId xmlns:a16="http://schemas.microsoft.com/office/drawing/2014/main" id="{1F11429C-BEFD-4A64-B389-F8467B095B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51</a:t>
              </a:r>
            </a:p>
          </p:txBody>
        </p:sp>
        <p:sp>
          <p:nvSpPr>
            <p:cNvPr id="158" name="Text Box 228">
              <a:extLst>
                <a:ext uri="{FF2B5EF4-FFF2-40B4-BE49-F238E27FC236}">
                  <a16:creationId xmlns:a16="http://schemas.microsoft.com/office/drawing/2014/main" id="{FED335EA-E312-440F-9AC5-79F9263270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83</a:t>
              </a:r>
            </a:p>
          </p:txBody>
        </p:sp>
        <p:sp>
          <p:nvSpPr>
            <p:cNvPr id="159" name="Text Box 228">
              <a:extLst>
                <a:ext uri="{FF2B5EF4-FFF2-40B4-BE49-F238E27FC236}">
                  <a16:creationId xmlns:a16="http://schemas.microsoft.com/office/drawing/2014/main" id="{5FEB91D0-81A9-4521-9FA3-D9D39D8580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80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7</a:t>
              </a:r>
            </a:p>
          </p:txBody>
        </p:sp>
        <p:sp>
          <p:nvSpPr>
            <p:cNvPr id="160" name="Text Box 228">
              <a:extLst>
                <a:ext uri="{FF2B5EF4-FFF2-40B4-BE49-F238E27FC236}">
                  <a16:creationId xmlns:a16="http://schemas.microsoft.com/office/drawing/2014/main" id="{10BA92B0-7A65-4FDC-A083-19D04FDCC0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15</a:t>
              </a:r>
            </a:p>
          </p:txBody>
        </p:sp>
        <p:sp>
          <p:nvSpPr>
            <p:cNvPr id="161" name="Text Box 228">
              <a:extLst>
                <a:ext uri="{FF2B5EF4-FFF2-40B4-BE49-F238E27FC236}">
                  <a16:creationId xmlns:a16="http://schemas.microsoft.com/office/drawing/2014/main" id="{602431BB-37FC-4158-AA28-B0A2425E1C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34</a:t>
              </a:r>
            </a:p>
          </p:txBody>
        </p:sp>
        <p:sp>
          <p:nvSpPr>
            <p:cNvPr id="162" name="Text Box 228">
              <a:extLst>
                <a:ext uri="{FF2B5EF4-FFF2-40B4-BE49-F238E27FC236}">
                  <a16:creationId xmlns:a16="http://schemas.microsoft.com/office/drawing/2014/main" id="{0FDD0B59-9C8B-48E9-AF30-B488BF0A2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50000"/>
                    </a:srgbClr>
                  </a:solidFill>
                </a:rPr>
                <a:t>52</a:t>
              </a:r>
            </a:p>
          </p:txBody>
        </p:sp>
        <p:sp>
          <p:nvSpPr>
            <p:cNvPr id="163" name="Text Box 228">
              <a:extLst>
                <a:ext uri="{FF2B5EF4-FFF2-40B4-BE49-F238E27FC236}">
                  <a16:creationId xmlns:a16="http://schemas.microsoft.com/office/drawing/2014/main" id="{3DB756B8-60B6-4BAB-990E-62A9562DA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84</a:t>
              </a:r>
            </a:p>
          </p:txBody>
        </p:sp>
        <p:sp>
          <p:nvSpPr>
            <p:cNvPr id="164" name="Text Box 228">
              <a:extLst>
                <a:ext uri="{FF2B5EF4-FFF2-40B4-BE49-F238E27FC236}">
                  <a16:creationId xmlns:a16="http://schemas.microsoft.com/office/drawing/2014/main" id="{D50477F9-E1F9-4BF0-ACD8-40AE6C258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US" altLang="en-US" sz="400">
                  <a:solidFill>
                    <a:srgbClr val="1E1E1E"/>
                  </a:solidFill>
                </a:rPr>
                <a:t>8</a:t>
              </a:r>
              <a:endParaRPr lang="en-GB" altLang="en-US" sz="400">
                <a:solidFill>
                  <a:srgbClr val="1E1E1E"/>
                </a:solidFill>
              </a:endParaRPr>
            </a:p>
          </p:txBody>
        </p:sp>
        <p:sp>
          <p:nvSpPr>
            <p:cNvPr id="165" name="Text Box 228">
              <a:extLst>
                <a:ext uri="{FF2B5EF4-FFF2-40B4-BE49-F238E27FC236}">
                  <a16:creationId xmlns:a16="http://schemas.microsoft.com/office/drawing/2014/main" id="{91C1BEAC-C70C-43BD-8F50-2C6953F4F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16</a:t>
              </a:r>
            </a:p>
          </p:txBody>
        </p:sp>
        <p:sp>
          <p:nvSpPr>
            <p:cNvPr id="166" name="Text Box 228">
              <a:extLst>
                <a:ext uri="{FF2B5EF4-FFF2-40B4-BE49-F238E27FC236}">
                  <a16:creationId xmlns:a16="http://schemas.microsoft.com/office/drawing/2014/main" id="{3E26F2D7-C669-4230-86E8-CC8A427C00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35</a:t>
              </a:r>
            </a:p>
          </p:txBody>
        </p:sp>
        <p:sp>
          <p:nvSpPr>
            <p:cNvPr id="167" name="Text Box 228">
              <a:extLst>
                <a:ext uri="{FF2B5EF4-FFF2-40B4-BE49-F238E27FC236}">
                  <a16:creationId xmlns:a16="http://schemas.microsoft.com/office/drawing/2014/main" id="{07249311-A366-46FE-81EC-A8367B35C3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53</a:t>
              </a:r>
            </a:p>
          </p:txBody>
        </p:sp>
        <p:sp>
          <p:nvSpPr>
            <p:cNvPr id="168" name="Text Box 228">
              <a:extLst>
                <a:ext uri="{FF2B5EF4-FFF2-40B4-BE49-F238E27FC236}">
                  <a16:creationId xmlns:a16="http://schemas.microsoft.com/office/drawing/2014/main" id="{E16E5013-91AA-410E-B792-10BEFD91DC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85</a:t>
              </a:r>
            </a:p>
          </p:txBody>
        </p:sp>
        <p:sp>
          <p:nvSpPr>
            <p:cNvPr id="169" name="Text Box 228">
              <a:extLst>
                <a:ext uri="{FF2B5EF4-FFF2-40B4-BE49-F238E27FC236}">
                  <a16:creationId xmlns:a16="http://schemas.microsoft.com/office/drawing/2014/main" id="{885CDFC1-D9A9-42D5-ADE3-E8ED383BA8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9</a:t>
              </a:r>
            </a:p>
          </p:txBody>
        </p:sp>
        <p:sp>
          <p:nvSpPr>
            <p:cNvPr id="170" name="Text Box 228">
              <a:extLst>
                <a:ext uri="{FF2B5EF4-FFF2-40B4-BE49-F238E27FC236}">
                  <a16:creationId xmlns:a16="http://schemas.microsoft.com/office/drawing/2014/main" id="{F8E80F9A-6296-48F6-8119-929576ED85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17</a:t>
              </a:r>
            </a:p>
          </p:txBody>
        </p:sp>
        <p:sp>
          <p:nvSpPr>
            <p:cNvPr id="171" name="Text Box 228">
              <a:extLst>
                <a:ext uri="{FF2B5EF4-FFF2-40B4-BE49-F238E27FC236}">
                  <a16:creationId xmlns:a16="http://schemas.microsoft.com/office/drawing/2014/main" id="{B256B0E7-045E-4FB8-99AC-5BCAA792C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36</a:t>
              </a:r>
            </a:p>
          </p:txBody>
        </p:sp>
        <p:sp>
          <p:nvSpPr>
            <p:cNvPr id="172" name="Text Box 228">
              <a:extLst>
                <a:ext uri="{FF2B5EF4-FFF2-40B4-BE49-F238E27FC236}">
                  <a16:creationId xmlns:a16="http://schemas.microsoft.com/office/drawing/2014/main" id="{2CA70254-7994-4A2B-A802-666BD14FC8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54</a:t>
              </a:r>
            </a:p>
          </p:txBody>
        </p:sp>
        <p:sp>
          <p:nvSpPr>
            <p:cNvPr id="173" name="Text Box 228">
              <a:extLst>
                <a:ext uri="{FF2B5EF4-FFF2-40B4-BE49-F238E27FC236}">
                  <a16:creationId xmlns:a16="http://schemas.microsoft.com/office/drawing/2014/main" id="{64C086D0-73C9-4758-8AEC-EDF50B414E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86</a:t>
              </a:r>
            </a:p>
          </p:txBody>
        </p:sp>
        <p:sp>
          <p:nvSpPr>
            <p:cNvPr id="174" name="Text Box 228">
              <a:extLst>
                <a:ext uri="{FF2B5EF4-FFF2-40B4-BE49-F238E27FC236}">
                  <a16:creationId xmlns:a16="http://schemas.microsoft.com/office/drawing/2014/main" id="{2CFB0B72-7353-4A4B-A514-01CBB81C4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202078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10</a:t>
              </a:r>
            </a:p>
          </p:txBody>
        </p:sp>
        <p:sp>
          <p:nvSpPr>
            <p:cNvPr id="175" name="Text Box 228">
              <a:extLst>
                <a:ext uri="{FF2B5EF4-FFF2-40B4-BE49-F238E27FC236}">
                  <a16:creationId xmlns:a16="http://schemas.microsoft.com/office/drawing/2014/main" id="{0C00BEA8-7F01-4887-ACBB-61BF0504F9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18</a:t>
              </a:r>
            </a:p>
          </p:txBody>
        </p:sp>
        <p:sp>
          <p:nvSpPr>
            <p:cNvPr id="176" name="Text Box 228">
              <a:extLst>
                <a:ext uri="{FF2B5EF4-FFF2-40B4-BE49-F238E27FC236}">
                  <a16:creationId xmlns:a16="http://schemas.microsoft.com/office/drawing/2014/main" id="{3E59E97D-851C-485C-AE78-3C5E7D297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9955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57</a:t>
              </a:r>
            </a:p>
          </p:txBody>
        </p:sp>
        <p:sp>
          <p:nvSpPr>
            <p:cNvPr id="177" name="Text Box 228">
              <a:extLst>
                <a:ext uri="{FF2B5EF4-FFF2-40B4-BE49-F238E27FC236}">
                  <a16:creationId xmlns:a16="http://schemas.microsoft.com/office/drawing/2014/main" id="{93D7C8C8-45F0-4CA1-8E8F-95F8FEF57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21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58</a:t>
              </a:r>
            </a:p>
          </p:txBody>
        </p:sp>
        <p:sp>
          <p:nvSpPr>
            <p:cNvPr id="178" name="Text Box 228">
              <a:extLst>
                <a:ext uri="{FF2B5EF4-FFF2-40B4-BE49-F238E27FC236}">
                  <a16:creationId xmlns:a16="http://schemas.microsoft.com/office/drawing/2014/main" id="{AF2F8B6C-8931-4F3B-A76B-BA2E6BF54A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006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59</a:t>
              </a:r>
            </a:p>
          </p:txBody>
        </p:sp>
        <p:sp>
          <p:nvSpPr>
            <p:cNvPr id="179" name="Text Box 228">
              <a:extLst>
                <a:ext uri="{FF2B5EF4-FFF2-40B4-BE49-F238E27FC236}">
                  <a16:creationId xmlns:a16="http://schemas.microsoft.com/office/drawing/2014/main" id="{AB865FA8-3243-467E-A387-620A5CF069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91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60</a:t>
              </a:r>
            </a:p>
          </p:txBody>
        </p:sp>
        <p:sp>
          <p:nvSpPr>
            <p:cNvPr id="180" name="Text Box 228">
              <a:extLst>
                <a:ext uri="{FF2B5EF4-FFF2-40B4-BE49-F238E27FC236}">
                  <a16:creationId xmlns:a16="http://schemas.microsoft.com/office/drawing/2014/main" id="{BBA09F83-E860-479E-BED0-D48A81359D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18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61</a:t>
              </a:r>
            </a:p>
          </p:txBody>
        </p:sp>
        <p:sp>
          <p:nvSpPr>
            <p:cNvPr id="181" name="Text Box 228">
              <a:extLst>
                <a:ext uri="{FF2B5EF4-FFF2-40B4-BE49-F238E27FC236}">
                  <a16:creationId xmlns:a16="http://schemas.microsoft.com/office/drawing/2014/main" id="{13405244-BE3D-402D-939D-D097B3126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03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62</a:t>
              </a:r>
            </a:p>
          </p:txBody>
        </p:sp>
        <p:sp>
          <p:nvSpPr>
            <p:cNvPr id="182" name="Text Box 228">
              <a:extLst>
                <a:ext uri="{FF2B5EF4-FFF2-40B4-BE49-F238E27FC236}">
                  <a16:creationId xmlns:a16="http://schemas.microsoft.com/office/drawing/2014/main" id="{527D8814-FDD9-41B5-87C3-625E7ACA1B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0293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63</a:t>
              </a:r>
            </a:p>
          </p:txBody>
        </p:sp>
        <p:sp>
          <p:nvSpPr>
            <p:cNvPr id="183" name="Text Box 228">
              <a:extLst>
                <a:ext uri="{FF2B5EF4-FFF2-40B4-BE49-F238E27FC236}">
                  <a16:creationId xmlns:a16="http://schemas.microsoft.com/office/drawing/2014/main" id="{C7E0B3FE-C7E7-489A-B4C7-F1ADC88D61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143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64</a:t>
              </a:r>
            </a:p>
          </p:txBody>
        </p:sp>
        <p:sp>
          <p:nvSpPr>
            <p:cNvPr id="184" name="Text Box 228">
              <a:extLst>
                <a:ext uri="{FF2B5EF4-FFF2-40B4-BE49-F238E27FC236}">
                  <a16:creationId xmlns:a16="http://schemas.microsoft.com/office/drawing/2014/main" id="{15051114-824E-45AD-9153-34C3AD99A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1993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65</a:t>
              </a:r>
            </a:p>
          </p:txBody>
        </p:sp>
        <p:sp>
          <p:nvSpPr>
            <p:cNvPr id="185" name="Text Box 228">
              <a:extLst>
                <a:ext uri="{FF2B5EF4-FFF2-40B4-BE49-F238E27FC236}">
                  <a16:creationId xmlns:a16="http://schemas.microsoft.com/office/drawing/2014/main" id="{9A05A75F-80DF-4FCC-A62E-23454BC27D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255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66</a:t>
              </a:r>
            </a:p>
          </p:txBody>
        </p:sp>
        <p:sp>
          <p:nvSpPr>
            <p:cNvPr id="186" name="Text Box 228">
              <a:extLst>
                <a:ext uri="{FF2B5EF4-FFF2-40B4-BE49-F238E27FC236}">
                  <a16:creationId xmlns:a16="http://schemas.microsoft.com/office/drawing/2014/main" id="{16184FB3-1309-4FD1-B982-509E7A741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2105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67</a:t>
              </a:r>
            </a:p>
          </p:txBody>
        </p:sp>
        <p:sp>
          <p:nvSpPr>
            <p:cNvPr id="187" name="Text Box 228">
              <a:extLst>
                <a:ext uri="{FF2B5EF4-FFF2-40B4-BE49-F238E27FC236}">
                  <a16:creationId xmlns:a16="http://schemas.microsoft.com/office/drawing/2014/main" id="{D834CF61-2AA2-4040-B182-58B818B0A7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36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68</a:t>
              </a:r>
            </a:p>
          </p:txBody>
        </p:sp>
        <p:sp>
          <p:nvSpPr>
            <p:cNvPr id="188" name="Text Box 228">
              <a:extLst>
                <a:ext uri="{FF2B5EF4-FFF2-40B4-BE49-F238E27FC236}">
                  <a16:creationId xmlns:a16="http://schemas.microsoft.com/office/drawing/2014/main" id="{57483178-5E1D-4EA2-9DC2-F3758575C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221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69</a:t>
              </a:r>
            </a:p>
          </p:txBody>
        </p:sp>
        <p:sp>
          <p:nvSpPr>
            <p:cNvPr id="189" name="Text Box 228">
              <a:extLst>
                <a:ext uri="{FF2B5EF4-FFF2-40B4-BE49-F238E27FC236}">
                  <a16:creationId xmlns:a16="http://schemas.microsoft.com/office/drawing/2014/main" id="{0DF01D09-7E6E-4FD5-8DA5-09D26DC96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148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70</a:t>
              </a:r>
            </a:p>
          </p:txBody>
        </p:sp>
        <p:sp>
          <p:nvSpPr>
            <p:cNvPr id="190" name="Text Box 228">
              <a:extLst>
                <a:ext uri="{FF2B5EF4-FFF2-40B4-BE49-F238E27FC236}">
                  <a16:creationId xmlns:a16="http://schemas.microsoft.com/office/drawing/2014/main" id="{FEDFA2D0-EBF2-472E-AC4D-8829E8EBE9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233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71</a:t>
              </a:r>
            </a:p>
          </p:txBody>
        </p:sp>
        <p:sp>
          <p:nvSpPr>
            <p:cNvPr id="191" name="Text Box 228">
              <a:extLst>
                <a:ext uri="{FF2B5EF4-FFF2-40B4-BE49-F238E27FC236}">
                  <a16:creationId xmlns:a16="http://schemas.microsoft.com/office/drawing/2014/main" id="{A29F593B-3F01-4F28-BB5C-748306233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9955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89</a:t>
              </a:r>
            </a:p>
          </p:txBody>
        </p:sp>
        <p:sp>
          <p:nvSpPr>
            <p:cNvPr id="192" name="Text Box 228">
              <a:extLst>
                <a:ext uri="{FF2B5EF4-FFF2-40B4-BE49-F238E27FC236}">
                  <a16:creationId xmlns:a16="http://schemas.microsoft.com/office/drawing/2014/main" id="{4F37CE04-35AA-4438-BA4F-5B4C2BC050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218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90</a:t>
              </a:r>
            </a:p>
          </p:txBody>
        </p:sp>
        <p:sp>
          <p:nvSpPr>
            <p:cNvPr id="193" name="Text Box 228">
              <a:extLst>
                <a:ext uri="{FF2B5EF4-FFF2-40B4-BE49-F238E27FC236}">
                  <a16:creationId xmlns:a16="http://schemas.microsoft.com/office/drawing/2014/main" id="{06B31B73-26AD-4914-A595-B07CDFD9AD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0068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91</a:t>
              </a:r>
            </a:p>
          </p:txBody>
        </p:sp>
        <p:sp>
          <p:nvSpPr>
            <p:cNvPr id="194" name="Text Box 228">
              <a:extLst>
                <a:ext uri="{FF2B5EF4-FFF2-40B4-BE49-F238E27FC236}">
                  <a16:creationId xmlns:a16="http://schemas.microsoft.com/office/drawing/2014/main" id="{FC83CF59-A92C-46F6-B335-D81F94F90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918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92</a:t>
              </a:r>
            </a:p>
          </p:txBody>
        </p:sp>
        <p:sp>
          <p:nvSpPr>
            <p:cNvPr id="195" name="Text Box 228">
              <a:extLst>
                <a:ext uri="{FF2B5EF4-FFF2-40B4-BE49-F238E27FC236}">
                  <a16:creationId xmlns:a16="http://schemas.microsoft.com/office/drawing/2014/main" id="{9108C419-7E0E-417D-8461-85D81E9C9E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180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93</a:t>
              </a:r>
            </a:p>
          </p:txBody>
        </p:sp>
        <p:sp>
          <p:nvSpPr>
            <p:cNvPr id="196" name="Text Box 228">
              <a:extLst>
                <a:ext uri="{FF2B5EF4-FFF2-40B4-BE49-F238E27FC236}">
                  <a16:creationId xmlns:a16="http://schemas.microsoft.com/office/drawing/2014/main" id="{4C3F810D-40DE-4808-AE30-FC7655126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030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94</a:t>
              </a:r>
            </a:p>
          </p:txBody>
        </p:sp>
        <p:sp>
          <p:nvSpPr>
            <p:cNvPr id="197" name="Text Box 228">
              <a:extLst>
                <a:ext uri="{FF2B5EF4-FFF2-40B4-BE49-F238E27FC236}">
                  <a16:creationId xmlns:a16="http://schemas.microsoft.com/office/drawing/2014/main" id="{517924B3-CED7-469E-BC38-E99EB37D51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0293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US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95</a:t>
              </a:r>
              <a:endParaRPr lang="en-GB" altLang="en-US" sz="400">
                <a:solidFill>
                  <a:srgbClr val="353535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198" name="Text Box 228">
              <a:extLst>
                <a:ext uri="{FF2B5EF4-FFF2-40B4-BE49-F238E27FC236}">
                  <a16:creationId xmlns:a16="http://schemas.microsoft.com/office/drawing/2014/main" id="{C10F66F9-8E9C-4F01-865F-0EB0D28870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143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96</a:t>
              </a:r>
            </a:p>
          </p:txBody>
        </p:sp>
        <p:sp>
          <p:nvSpPr>
            <p:cNvPr id="199" name="Text Box 228">
              <a:extLst>
                <a:ext uri="{FF2B5EF4-FFF2-40B4-BE49-F238E27FC236}">
                  <a16:creationId xmlns:a16="http://schemas.microsoft.com/office/drawing/2014/main" id="{A817CA5E-91C4-42F2-ABF4-7C2393B31A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1993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97</a:t>
              </a:r>
            </a:p>
          </p:txBody>
        </p:sp>
        <p:sp>
          <p:nvSpPr>
            <p:cNvPr id="200" name="Text Box 228">
              <a:extLst>
                <a:ext uri="{FF2B5EF4-FFF2-40B4-BE49-F238E27FC236}">
                  <a16:creationId xmlns:a16="http://schemas.microsoft.com/office/drawing/2014/main" id="{54B0B258-C683-4810-B355-A7AF92EB6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255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98</a:t>
              </a:r>
            </a:p>
          </p:txBody>
        </p:sp>
        <p:sp>
          <p:nvSpPr>
            <p:cNvPr id="201" name="Text Box 228">
              <a:extLst>
                <a:ext uri="{FF2B5EF4-FFF2-40B4-BE49-F238E27FC236}">
                  <a16:creationId xmlns:a16="http://schemas.microsoft.com/office/drawing/2014/main" id="{6C67D9C8-8126-4075-93D4-29D497491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2105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99</a:t>
              </a:r>
            </a:p>
          </p:txBody>
        </p:sp>
        <p:sp>
          <p:nvSpPr>
            <p:cNvPr id="202" name="Text Box 228">
              <a:extLst>
                <a:ext uri="{FF2B5EF4-FFF2-40B4-BE49-F238E27FC236}">
                  <a16:creationId xmlns:a16="http://schemas.microsoft.com/office/drawing/2014/main" id="{5C9114CD-DD9B-4D3A-8FB2-BDD34C32FF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368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100</a:t>
              </a:r>
            </a:p>
          </p:txBody>
        </p:sp>
        <p:sp>
          <p:nvSpPr>
            <p:cNvPr id="203" name="Text Box 228">
              <a:extLst>
                <a:ext uri="{FF2B5EF4-FFF2-40B4-BE49-F238E27FC236}">
                  <a16:creationId xmlns:a16="http://schemas.microsoft.com/office/drawing/2014/main" id="{B84FF416-53A3-4988-B4BC-683FB7E888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2218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101</a:t>
              </a:r>
            </a:p>
          </p:txBody>
        </p:sp>
        <p:sp>
          <p:nvSpPr>
            <p:cNvPr id="204" name="Text Box 228">
              <a:extLst>
                <a:ext uri="{FF2B5EF4-FFF2-40B4-BE49-F238E27FC236}">
                  <a16:creationId xmlns:a16="http://schemas.microsoft.com/office/drawing/2014/main" id="{7337566B-44EB-48FC-B4C9-9D489113E2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1480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102</a:t>
              </a:r>
            </a:p>
          </p:txBody>
        </p:sp>
        <p:sp>
          <p:nvSpPr>
            <p:cNvPr id="205" name="Text Box 228">
              <a:extLst>
                <a:ext uri="{FF2B5EF4-FFF2-40B4-BE49-F238E27FC236}">
                  <a16:creationId xmlns:a16="http://schemas.microsoft.com/office/drawing/2014/main" id="{2F771085-CA46-4540-A158-D6677FCD7D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2330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103</a:t>
              </a:r>
            </a:p>
          </p:txBody>
        </p:sp>
        <p:sp>
          <p:nvSpPr>
            <p:cNvPr id="206" name="Rectangle 12">
              <a:extLst>
                <a:ext uri="{FF2B5EF4-FFF2-40B4-BE49-F238E27FC236}">
                  <a16:creationId xmlns:a16="http://schemas.microsoft.com/office/drawing/2014/main" id="{533B12C5-27DC-41D5-B6CC-FF55BC521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956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Fr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francium</a:t>
              </a:r>
            </a:p>
          </p:txBody>
        </p:sp>
        <p:sp>
          <p:nvSpPr>
            <p:cNvPr id="207" name="Rectangle 35">
              <a:extLst>
                <a:ext uri="{FF2B5EF4-FFF2-40B4-BE49-F238E27FC236}">
                  <a16:creationId xmlns:a16="http://schemas.microsoft.com/office/drawing/2014/main" id="{7C30E709-E829-423E-B894-54A4CAC17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806" y="4722713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radium</a:t>
              </a:r>
            </a:p>
          </p:txBody>
        </p:sp>
        <p:sp>
          <p:nvSpPr>
            <p:cNvPr id="208" name="Rectangle 39">
              <a:extLst>
                <a:ext uri="{FF2B5EF4-FFF2-40B4-BE49-F238E27FC236}">
                  <a16:creationId xmlns:a16="http://schemas.microsoft.com/office/drawing/2014/main" id="{54303029-E52B-4A00-8E91-20111BED6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069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endParaRPr lang="en-US" altLang="en-US" sz="1599">
                <a:solidFill>
                  <a:srgbClr val="353535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209" name="Rectangle 124">
              <a:extLst>
                <a:ext uri="{FF2B5EF4-FFF2-40B4-BE49-F238E27FC236}">
                  <a16:creationId xmlns:a16="http://schemas.microsoft.com/office/drawing/2014/main" id="{BBD40623-0CC1-4EC9-A509-ABA18C6C2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1704" y="47211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Mt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meitnerium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0" name="Rectangle 125">
              <a:extLst>
                <a:ext uri="{FF2B5EF4-FFF2-40B4-BE49-F238E27FC236}">
                  <a16:creationId xmlns:a16="http://schemas.microsoft.com/office/drawing/2014/main" id="{5190DA71-0B2D-466A-97B3-8AECB5932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255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Ds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darmstadtium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1" name="Rectangle 126">
              <a:extLst>
                <a:ext uri="{FF2B5EF4-FFF2-40B4-BE49-F238E27FC236}">
                  <a16:creationId xmlns:a16="http://schemas.microsoft.com/office/drawing/2014/main" id="{A13C2A91-ED2F-4D0B-B013-3254CCD80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40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Rg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goentgenium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2" name="Rectangle 127">
              <a:extLst>
                <a:ext uri="{FF2B5EF4-FFF2-40B4-BE49-F238E27FC236}">
                  <a16:creationId xmlns:a16="http://schemas.microsoft.com/office/drawing/2014/main" id="{3095CFBA-9607-4C5A-AB5A-54A61C249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66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Cn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copernicium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3" name="Rectangle 134">
              <a:extLst>
                <a:ext uri="{FF2B5EF4-FFF2-40B4-BE49-F238E27FC236}">
                  <a16:creationId xmlns:a16="http://schemas.microsoft.com/office/drawing/2014/main" id="{92B109F9-BFA8-4A22-AEE8-457537FBC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89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Lv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livermorium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4" name="Rectangle 147">
              <a:extLst>
                <a:ext uri="{FF2B5EF4-FFF2-40B4-BE49-F238E27FC236}">
                  <a16:creationId xmlns:a16="http://schemas.microsoft.com/office/drawing/2014/main" id="{84799CCF-367A-4A93-9CFF-5BF610F5D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351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Nh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nihonium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5" name="Rectangle 149">
              <a:extLst>
                <a:ext uri="{FF2B5EF4-FFF2-40B4-BE49-F238E27FC236}">
                  <a16:creationId xmlns:a16="http://schemas.microsoft.com/office/drawing/2014/main" id="{E69F37EC-CF47-4BE5-9396-32348D27B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277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Fl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flerovium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6" name="Rectangle 150">
              <a:extLst>
                <a:ext uri="{FF2B5EF4-FFF2-40B4-BE49-F238E27FC236}">
                  <a16:creationId xmlns:a16="http://schemas.microsoft.com/office/drawing/2014/main" id="{7B3A38B1-CBCA-4B22-AD1D-3F13A8344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362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Mc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moscovium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7" name="Rectangle 155">
              <a:extLst>
                <a:ext uri="{FF2B5EF4-FFF2-40B4-BE49-F238E27FC236}">
                  <a16:creationId xmlns:a16="http://schemas.microsoft.com/office/drawing/2014/main" id="{8ADE6756-45CE-4B9E-BD11-AC04CB50C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4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Ts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tennessine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8" name="Rectangle 174">
              <a:extLst>
                <a:ext uri="{FF2B5EF4-FFF2-40B4-BE49-F238E27FC236}">
                  <a16:creationId xmlns:a16="http://schemas.microsoft.com/office/drawing/2014/main" id="{854B8C56-9C8E-4AA4-8521-21891CC5A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300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Og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oganesson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9" name="Rectangle 85">
              <a:extLst>
                <a:ext uri="{FF2B5EF4-FFF2-40B4-BE49-F238E27FC236}">
                  <a16:creationId xmlns:a16="http://schemas.microsoft.com/office/drawing/2014/main" id="{5230362D-5A9C-4CCC-B22D-B7C8690E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21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Rf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rutherfordium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0" name="Rectangle 120">
              <a:extLst>
                <a:ext uri="{FF2B5EF4-FFF2-40B4-BE49-F238E27FC236}">
                  <a16:creationId xmlns:a16="http://schemas.microsoft.com/office/drawing/2014/main" id="{9BCC4B40-3745-40D2-A5EB-5A45EEAF9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479" y="47211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Db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FFFFFF"/>
                  </a:solidFill>
                  <a:latin typeface="Arial" charset="0"/>
                </a:rPr>
                <a:t>dubnium</a:t>
              </a:r>
              <a:endParaRPr lang="en-GB" sz="500" dirty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21" name="Rectangle 121">
              <a:extLst>
                <a:ext uri="{FF2B5EF4-FFF2-40B4-BE49-F238E27FC236}">
                  <a16:creationId xmlns:a16="http://schemas.microsoft.com/office/drawing/2014/main" id="{DBB8946D-559A-4661-9D89-0B861C7FB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32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Sg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seaborgium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2" name="Rectangle 122">
              <a:extLst>
                <a:ext uri="{FF2B5EF4-FFF2-40B4-BE49-F238E27FC236}">
                  <a16:creationId xmlns:a16="http://schemas.microsoft.com/office/drawing/2014/main" id="{C1D70C00-3502-41B3-8487-0E53FCF97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592" y="47211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Bh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bohrium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3" name="Rectangle 123">
              <a:extLst>
                <a:ext uri="{FF2B5EF4-FFF2-40B4-BE49-F238E27FC236}">
                  <a16:creationId xmlns:a16="http://schemas.microsoft.com/office/drawing/2014/main" id="{BEF7DDDA-BE09-49D9-8203-7CEFB23DB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244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Hs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hassium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4" name="Text Box 228">
              <a:extLst>
                <a:ext uri="{FF2B5EF4-FFF2-40B4-BE49-F238E27FC236}">
                  <a16:creationId xmlns:a16="http://schemas.microsoft.com/office/drawing/2014/main" id="{68F02B2D-E72E-432A-BF2E-F9170B20D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217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104</a:t>
              </a:r>
            </a:p>
          </p:txBody>
        </p:sp>
        <p:sp>
          <p:nvSpPr>
            <p:cNvPr id="225" name="Text Box 228">
              <a:extLst>
                <a:ext uri="{FF2B5EF4-FFF2-40B4-BE49-F238E27FC236}">
                  <a16:creationId xmlns:a16="http://schemas.microsoft.com/office/drawing/2014/main" id="{93D92979-6826-4DBF-8834-CD12A0BD8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1480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FFFFFF"/>
                  </a:solidFill>
                </a:rPr>
                <a:t>105</a:t>
              </a:r>
            </a:p>
          </p:txBody>
        </p:sp>
        <p:sp>
          <p:nvSpPr>
            <p:cNvPr id="226" name="Text Box 228">
              <a:extLst>
                <a:ext uri="{FF2B5EF4-FFF2-40B4-BE49-F238E27FC236}">
                  <a16:creationId xmlns:a16="http://schemas.microsoft.com/office/drawing/2014/main" id="{D058722E-9202-4120-B3FD-8FF4A9082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2329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106</a:t>
              </a:r>
            </a:p>
          </p:txBody>
        </p:sp>
        <p:sp>
          <p:nvSpPr>
            <p:cNvPr id="227" name="Text Box 228">
              <a:extLst>
                <a:ext uri="{FF2B5EF4-FFF2-40B4-BE49-F238E27FC236}">
                  <a16:creationId xmlns:a16="http://schemas.microsoft.com/office/drawing/2014/main" id="{CED02FA7-3DE1-4900-8879-0F112E916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1592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107</a:t>
              </a:r>
            </a:p>
          </p:txBody>
        </p:sp>
        <p:sp>
          <p:nvSpPr>
            <p:cNvPr id="228" name="Text Box 228">
              <a:extLst>
                <a:ext uri="{FF2B5EF4-FFF2-40B4-BE49-F238E27FC236}">
                  <a16:creationId xmlns:a16="http://schemas.microsoft.com/office/drawing/2014/main" id="{A701D929-59B6-42DC-AD9B-B9025CA486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2442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108</a:t>
              </a:r>
            </a:p>
          </p:txBody>
        </p:sp>
        <p:sp>
          <p:nvSpPr>
            <p:cNvPr id="229" name="Text Box 228">
              <a:extLst>
                <a:ext uri="{FF2B5EF4-FFF2-40B4-BE49-F238E27FC236}">
                  <a16:creationId xmlns:a16="http://schemas.microsoft.com/office/drawing/2014/main" id="{A14995A6-634B-4AEB-A757-C0A209E4ED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170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109</a:t>
              </a:r>
            </a:p>
          </p:txBody>
        </p:sp>
        <p:sp>
          <p:nvSpPr>
            <p:cNvPr id="230" name="Text Box 228">
              <a:extLst>
                <a:ext uri="{FF2B5EF4-FFF2-40B4-BE49-F238E27FC236}">
                  <a16:creationId xmlns:a16="http://schemas.microsoft.com/office/drawing/2014/main" id="{F7CA8494-948A-4514-831A-723E6FE60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55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110</a:t>
              </a:r>
            </a:p>
          </p:txBody>
        </p:sp>
        <p:sp>
          <p:nvSpPr>
            <p:cNvPr id="231" name="Text Box 228">
              <a:extLst>
                <a:ext uri="{FF2B5EF4-FFF2-40B4-BE49-F238E27FC236}">
                  <a16:creationId xmlns:a16="http://schemas.microsoft.com/office/drawing/2014/main" id="{8226F5F4-C43B-43BD-86DF-2068B55A0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340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111</a:t>
              </a:r>
            </a:p>
          </p:txBody>
        </p:sp>
        <p:sp>
          <p:nvSpPr>
            <p:cNvPr id="232" name="Text Box 228">
              <a:extLst>
                <a:ext uri="{FF2B5EF4-FFF2-40B4-BE49-F238E27FC236}">
                  <a16:creationId xmlns:a16="http://schemas.microsoft.com/office/drawing/2014/main" id="{E0AAB796-BA8C-4994-A7C0-37293E4FA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3517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113</a:t>
              </a:r>
            </a:p>
          </p:txBody>
        </p:sp>
        <p:sp>
          <p:nvSpPr>
            <p:cNvPr id="233" name="Text Box 228">
              <a:extLst>
                <a:ext uri="{FF2B5EF4-FFF2-40B4-BE49-F238E27FC236}">
                  <a16:creationId xmlns:a16="http://schemas.microsoft.com/office/drawing/2014/main" id="{80D05B30-4906-4E6D-8BA8-8560DA6E8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2779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114</a:t>
              </a:r>
            </a:p>
          </p:txBody>
        </p:sp>
        <p:sp>
          <p:nvSpPr>
            <p:cNvPr id="234" name="Text Box 228">
              <a:extLst>
                <a:ext uri="{FF2B5EF4-FFF2-40B4-BE49-F238E27FC236}">
                  <a16:creationId xmlns:a16="http://schemas.microsoft.com/office/drawing/2014/main" id="{8AADA43A-A2EE-48BA-AC30-2F31C8A4AE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3629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115</a:t>
              </a:r>
            </a:p>
          </p:txBody>
        </p:sp>
        <p:sp>
          <p:nvSpPr>
            <p:cNvPr id="235" name="Text Box 228">
              <a:extLst>
                <a:ext uri="{FF2B5EF4-FFF2-40B4-BE49-F238E27FC236}">
                  <a16:creationId xmlns:a16="http://schemas.microsoft.com/office/drawing/2014/main" id="{1DC75C70-47CF-47BE-AD8D-6A57DC18B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2892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116</a:t>
              </a:r>
            </a:p>
          </p:txBody>
        </p:sp>
        <p:sp>
          <p:nvSpPr>
            <p:cNvPr id="236" name="Text Box 228">
              <a:extLst>
                <a:ext uri="{FF2B5EF4-FFF2-40B4-BE49-F238E27FC236}">
                  <a16:creationId xmlns:a16="http://schemas.microsoft.com/office/drawing/2014/main" id="{517FAB3A-B2C4-4DB9-9C2F-CDC27A738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3741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117</a:t>
              </a:r>
            </a:p>
          </p:txBody>
        </p:sp>
        <p:sp>
          <p:nvSpPr>
            <p:cNvPr id="237" name="Text Box 228">
              <a:extLst>
                <a:ext uri="{FF2B5EF4-FFF2-40B4-BE49-F238E27FC236}">
                  <a16:creationId xmlns:a16="http://schemas.microsoft.com/office/drawing/2014/main" id="{619DC587-3127-402F-948C-E495C6A41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300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118</a:t>
              </a:r>
            </a:p>
          </p:txBody>
        </p:sp>
        <p:sp>
          <p:nvSpPr>
            <p:cNvPr id="238" name="Text Box 228">
              <a:extLst>
                <a:ext uri="{FF2B5EF4-FFF2-40B4-BE49-F238E27FC236}">
                  <a16:creationId xmlns:a16="http://schemas.microsoft.com/office/drawing/2014/main" id="{AC6AE637-9785-4C8C-86F8-781AE60A23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7932" y="4714975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112</a:t>
              </a:r>
            </a:p>
          </p:txBody>
        </p:sp>
      </p:grpSp>
      <p:sp>
        <p:nvSpPr>
          <p:cNvPr id="735" name="TextBox 734">
            <a:extLst>
              <a:ext uri="{FF2B5EF4-FFF2-40B4-BE49-F238E27FC236}">
                <a16:creationId xmlns:a16="http://schemas.microsoft.com/office/drawing/2014/main" id="{AC9FE928-E73B-4AAA-AC87-25B344FFE4FF}"/>
              </a:ext>
            </a:extLst>
          </p:cNvPr>
          <p:cNvSpPr txBox="1"/>
          <p:nvPr/>
        </p:nvSpPr>
        <p:spPr>
          <a:xfrm>
            <a:off x="8656501" y="2278875"/>
            <a:ext cx="3512251" cy="1468824"/>
          </a:xfrm>
          <a:prstGeom prst="rect">
            <a:avLst/>
          </a:prstGeom>
          <a:noFill/>
        </p:spPr>
        <p:txBody>
          <a:bodyPr wrap="square" lIns="182806" tIns="146246" rIns="182806" bIns="146246" rtlCol="0">
            <a:spAutoFit/>
          </a:bodyPr>
          <a:lstStyle/>
          <a:p>
            <a:pPr defTabSz="951018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799" dirty="0">
                <a:solidFill>
                  <a:sysClr val="windowText" lastClr="000000"/>
                </a:solidFill>
                <a:latin typeface="Segoe UI Semilight"/>
              </a:rPr>
              <a:t>Over 110 groups known to us</a:t>
            </a:r>
          </a:p>
          <a:p>
            <a:pPr defTabSz="951018">
              <a:lnSpc>
                <a:spcPct val="90000"/>
              </a:lnSpc>
              <a:spcAft>
                <a:spcPts val="600"/>
              </a:spcAft>
              <a:defRPr/>
            </a:pPr>
            <a:endParaRPr lang="en-GB" sz="1799" dirty="0">
              <a:solidFill>
                <a:sysClr val="windowText" lastClr="000000"/>
              </a:solidFill>
              <a:latin typeface="Segoe UI Semilight"/>
            </a:endParaRPr>
          </a:p>
          <a:p>
            <a:pPr defTabSz="951018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799" dirty="0">
                <a:solidFill>
                  <a:sysClr val="windowText" lastClr="000000"/>
                </a:solidFill>
                <a:latin typeface="Segoe UI Semilight"/>
              </a:rPr>
              <a:t>Over 70 full-fledged Activity Groups</a:t>
            </a:r>
          </a:p>
        </p:txBody>
      </p:sp>
      <p:sp>
        <p:nvSpPr>
          <p:cNvPr id="737" name="Title 1">
            <a:extLst>
              <a:ext uri="{FF2B5EF4-FFF2-40B4-BE49-F238E27FC236}">
                <a16:creationId xmlns:a16="http://schemas.microsoft.com/office/drawing/2014/main" id="{A871720F-6058-491A-A636-181CA3326B64}"/>
              </a:ext>
            </a:extLst>
          </p:cNvPr>
          <p:cNvSpPr txBox="1">
            <a:spLocks/>
          </p:cNvSpPr>
          <p:nvPr/>
        </p:nvSpPr>
        <p:spPr>
          <a:xfrm>
            <a:off x="277031" y="296110"/>
            <a:ext cx="11699928" cy="91733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283">
              <a:defRPr/>
            </a:pPr>
            <a:r>
              <a:rPr lang="en-GB" sz="4798" spc="-102" dirty="0">
                <a:solidFill>
                  <a:sysClr val="windowText" lastClr="000000"/>
                </a:solidFill>
                <a:latin typeface="Segoe UI"/>
              </a:rPr>
              <a:t>Activity Groups</a:t>
            </a:r>
          </a:p>
        </p:txBody>
      </p:sp>
    </p:spTree>
    <p:extLst>
      <p:ext uri="{BB962C8B-B14F-4D97-AF65-F5344CB8AC3E}">
        <p14:creationId xmlns:p14="http://schemas.microsoft.com/office/powerpoint/2010/main" val="285948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20CF20-C8E0-4694-AC1D-1DE889E1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" y="1242744"/>
            <a:ext cx="10276621" cy="5459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ECF69FE-C07A-4BC3-952B-132D15C0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9F80DD-909B-4302-BFF9-48BC0CE69771}"/>
              </a:ext>
            </a:extLst>
          </p:cNvPr>
          <p:cNvSpPr/>
          <p:nvPr/>
        </p:nvSpPr>
        <p:spPr>
          <a:xfrm>
            <a:off x="1951037" y="2897097"/>
            <a:ext cx="8066632" cy="1200329"/>
          </a:xfrm>
          <a:prstGeom prst="rect">
            <a:avLst/>
          </a:prstGeom>
          <a:solidFill>
            <a:srgbClr val="FFFFFF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about Cloud?</a:t>
            </a:r>
          </a:p>
        </p:txBody>
      </p:sp>
    </p:spTree>
    <p:extLst>
      <p:ext uri="{BB962C8B-B14F-4D97-AF65-F5344CB8AC3E}">
        <p14:creationId xmlns:p14="http://schemas.microsoft.com/office/powerpoint/2010/main" val="1812757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40080-56C5-4F3F-8D20-8319CBF8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96" dirty="0"/>
              <a:t>Researcher Interest in O365 Increasing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E60A4B-A1C9-4C8B-A32C-868FB6C3096E}"/>
              </a:ext>
            </a:extLst>
          </p:cNvPr>
          <p:cNvGrpSpPr/>
          <p:nvPr/>
        </p:nvGrpSpPr>
        <p:grpSpPr>
          <a:xfrm>
            <a:off x="135561" y="2146011"/>
            <a:ext cx="4513725" cy="2344874"/>
            <a:chOff x="832178" y="4286314"/>
            <a:chExt cx="4425622" cy="22991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A159B2A-79CF-472C-9F31-91E07961E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578" y="4286314"/>
              <a:ext cx="4273222" cy="19429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82219C-4A7D-40D7-A9F5-F61CE3C81BD6}"/>
                </a:ext>
              </a:extLst>
            </p:cNvPr>
            <p:cNvSpPr/>
            <p:nvPr/>
          </p:nvSpPr>
          <p:spPr>
            <a:xfrm>
              <a:off x="832178" y="6273346"/>
              <a:ext cx="4425622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fr-FR" sz="1428" dirty="0">
                  <a:solidFill>
                    <a:srgbClr val="1A2E3B"/>
                  </a:solidFill>
                  <a:latin typeface="Helvetica Neue"/>
                </a:rPr>
                <a:t>Cloud Post Exploitation Techniques @ </a:t>
              </a:r>
              <a:r>
                <a:rPr lang="fr-FR" sz="1428" dirty="0" err="1">
                  <a:solidFill>
                    <a:srgbClr val="1A2E3B"/>
                  </a:solidFill>
                  <a:latin typeface="Helvetica Neue"/>
                </a:rPr>
                <a:t>Infiltrate</a:t>
              </a:r>
              <a:r>
                <a:rPr lang="fr-FR" sz="1428" dirty="0">
                  <a:solidFill>
                    <a:srgbClr val="1A2E3B"/>
                  </a:solidFill>
                  <a:latin typeface="Helvetica Neue"/>
                </a:rPr>
                <a:t> 2017</a:t>
              </a:r>
              <a:endParaRPr lang="en-US" sz="1428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527ED03-DA79-4FAA-8B23-C81248C7D902}"/>
              </a:ext>
            </a:extLst>
          </p:cNvPr>
          <p:cNvGrpSpPr/>
          <p:nvPr/>
        </p:nvGrpSpPr>
        <p:grpSpPr>
          <a:xfrm>
            <a:off x="233363" y="2595120"/>
            <a:ext cx="4054234" cy="2579000"/>
            <a:chOff x="7245349" y="1441066"/>
            <a:chExt cx="3975100" cy="25286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35DEE9-D6B4-4B25-80E0-AA8E92D26B82}"/>
                </a:ext>
              </a:extLst>
            </p:cNvPr>
            <p:cNvSpPr/>
            <p:nvPr/>
          </p:nvSpPr>
          <p:spPr>
            <a:xfrm>
              <a:off x="7245349" y="3626235"/>
              <a:ext cx="3975100" cy="343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 fontAlgn="base"/>
              <a:r>
                <a:rPr lang="en-US" sz="1632" dirty="0">
                  <a:solidFill>
                    <a:prstClr val="black"/>
                  </a:solidFill>
                  <a:latin typeface="Calibri" panose="020F0502020204030204"/>
                </a:rPr>
                <a:t>“DEF CON 25 (2017) – Hacking the Cloud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9D786F-A3F1-4267-B506-F6427252A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5912" y="1441066"/>
              <a:ext cx="3873975" cy="21851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7B6FFE-0098-4A13-9648-880DC9BE67AF}"/>
              </a:ext>
            </a:extLst>
          </p:cNvPr>
          <p:cNvGrpSpPr/>
          <p:nvPr/>
        </p:nvGrpSpPr>
        <p:grpSpPr>
          <a:xfrm>
            <a:off x="284933" y="2951176"/>
            <a:ext cx="4358291" cy="2761130"/>
            <a:chOff x="810235" y="1501243"/>
            <a:chExt cx="4273222" cy="27072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11F6DA-05A8-40B9-BCF5-87042C5C2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235" y="1501243"/>
              <a:ext cx="4273222" cy="24006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4EB5D5-A43B-4E55-A5CD-0AF3C538A190}"/>
                </a:ext>
              </a:extLst>
            </p:cNvPr>
            <p:cNvSpPr/>
            <p:nvPr/>
          </p:nvSpPr>
          <p:spPr>
            <a:xfrm>
              <a:off x="1085850" y="3896406"/>
              <a:ext cx="3816350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US" sz="1428" dirty="0">
                  <a:solidFill>
                    <a:srgbClr val="660099"/>
                  </a:solidFill>
                  <a:latin typeface="arial" panose="020B0604020202020204" pitchFamily="34" charset="0"/>
                  <a:hlinkClick r:id="rId5"/>
                </a:rPr>
                <a:t>Security in a Cloud-Enabled Environment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F3F11D-6311-4BE0-9512-8D487B7F5F9D}"/>
              </a:ext>
            </a:extLst>
          </p:cNvPr>
          <p:cNvGrpSpPr/>
          <p:nvPr/>
        </p:nvGrpSpPr>
        <p:grpSpPr>
          <a:xfrm>
            <a:off x="178884" y="3517152"/>
            <a:ext cx="3435013" cy="2589973"/>
            <a:chOff x="5689975" y="4277444"/>
            <a:chExt cx="3367966" cy="253942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C269959-5C77-4A0C-9B03-C1E47760F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0753"/>
            <a:stretch/>
          </p:blipFill>
          <p:spPr>
            <a:xfrm>
              <a:off x="5764284" y="4277444"/>
              <a:ext cx="3293657" cy="221543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182F94-8214-46EE-8607-A3F69B248438}"/>
                </a:ext>
              </a:extLst>
            </p:cNvPr>
            <p:cNvSpPr/>
            <p:nvPr/>
          </p:nvSpPr>
          <p:spPr>
            <a:xfrm>
              <a:off x="5689975" y="6442018"/>
              <a:ext cx="2335126" cy="374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32597"/>
              <a:r>
                <a:rPr lang="en-US" sz="1836" dirty="0">
                  <a:solidFill>
                    <a:prstClr val="black"/>
                  </a:solidFill>
                  <a:latin typeface="Calibri" panose="020F0502020204030204"/>
                  <a:hlinkClick r:id="rId7"/>
                </a:rPr>
                <a:t>Blackhat 2018 Training</a:t>
              </a:r>
              <a:endParaRPr lang="en-US" sz="1836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A0BBED1-952F-476B-8B41-979D6BBBF0E5}"/>
              </a:ext>
            </a:extLst>
          </p:cNvPr>
          <p:cNvSpPr/>
          <p:nvPr/>
        </p:nvSpPr>
        <p:spPr>
          <a:xfrm>
            <a:off x="1571529" y="1740863"/>
            <a:ext cx="2489517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Presentations and Tools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84A2E9-334F-429E-ADBF-9154286796C5}"/>
              </a:ext>
            </a:extLst>
          </p:cNvPr>
          <p:cNvSpPr/>
          <p:nvPr/>
        </p:nvSpPr>
        <p:spPr>
          <a:xfrm>
            <a:off x="7252303" y="1740863"/>
            <a:ext cx="891422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Attacks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5A146-D989-423B-890A-EA27FB73FE8B}"/>
              </a:ext>
            </a:extLst>
          </p:cNvPr>
          <p:cNvGrpSpPr/>
          <p:nvPr/>
        </p:nvGrpSpPr>
        <p:grpSpPr>
          <a:xfrm>
            <a:off x="213626" y="4019864"/>
            <a:ext cx="3971379" cy="2554270"/>
            <a:chOff x="2516829" y="4245043"/>
            <a:chExt cx="3893862" cy="25044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06E4259-FB04-4DCC-996C-BA780302F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71468" y="4245043"/>
              <a:ext cx="3839223" cy="21548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4AD89D-CC31-475E-BD36-1BE3E0397280}"/>
                </a:ext>
              </a:extLst>
            </p:cNvPr>
            <p:cNvSpPr txBox="1"/>
            <p:nvPr/>
          </p:nvSpPr>
          <p:spPr>
            <a:xfrm>
              <a:off x="2516829" y="6405965"/>
              <a:ext cx="1594862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/>
              <a:r>
                <a:rPr lang="en-US" sz="1632" dirty="0">
                  <a:solidFill>
                    <a:prstClr val="black"/>
                  </a:solidFill>
                  <a:latin typeface="Calibri" panose="020F0502020204030204"/>
                  <a:hlinkClick r:id="rId9"/>
                </a:rPr>
                <a:t>B-Sides 2019</a:t>
              </a:r>
              <a:endParaRPr lang="en-US" sz="163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9D88E31B-3170-45D8-ACBD-97EC0A503D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5705" y="1740863"/>
            <a:ext cx="3166777" cy="4972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CD70ABE-752C-44B5-B5C3-8094FEB3AA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7267" y="2191238"/>
            <a:ext cx="2934227" cy="36572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B2030F-0583-4C9A-BF25-89CF5256CA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49315" y="2741564"/>
            <a:ext cx="4652606" cy="321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687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30651-43BD-44A5-B0FE-3A0D6704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Credential Attacks - THALLIUM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E2EC00-DB51-40A3-AA04-5C9CBA3C8876}"/>
              </a:ext>
            </a:extLst>
          </p:cNvPr>
          <p:cNvGrpSpPr/>
          <p:nvPr/>
        </p:nvGrpSpPr>
        <p:grpSpPr>
          <a:xfrm>
            <a:off x="1340462" y="1118919"/>
            <a:ext cx="11131729" cy="5580333"/>
            <a:chOff x="1313433" y="1097079"/>
            <a:chExt cx="10914451" cy="54714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79180A-90A4-4E61-B6D3-42AFF7F33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3433" y="1097079"/>
              <a:ext cx="5702246" cy="5471411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FCD74C5-6984-4C4C-8DAB-415ECA23020E}"/>
                </a:ext>
              </a:extLst>
            </p:cNvPr>
            <p:cNvGrpSpPr/>
            <p:nvPr/>
          </p:nvGrpSpPr>
          <p:grpSpPr>
            <a:xfrm>
              <a:off x="7015679" y="1097079"/>
              <a:ext cx="5212205" cy="2968246"/>
              <a:chOff x="7104579" y="1189176"/>
              <a:chExt cx="5212205" cy="29682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DE01346-0770-4AEA-B9DE-638E19013A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04579" y="1189176"/>
                <a:ext cx="5212205" cy="2968246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A54546E-9133-4F7E-8B22-1ADE6195EBB0}"/>
                  </a:ext>
                </a:extLst>
              </p:cNvPr>
              <p:cNvCxnSpPr/>
              <p:nvPr/>
            </p:nvCxnSpPr>
            <p:spPr>
              <a:xfrm>
                <a:off x="9626600" y="3425870"/>
                <a:ext cx="21717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9931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3E2B45-1390-4383-B66A-0BB69C6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THALLIUM Attack</a:t>
            </a:r>
          </a:p>
        </p:txBody>
      </p:sp>
      <p:pic>
        <p:nvPicPr>
          <p:cNvPr id="1028" name="Picture 3" descr="Auto Font Manager &#10;Offered by: chromium.client-message.com &#10;12 | Productivity I &#10;• 35 users &#10;Overview &#10;Rea &#10;Abg &#10;Overview &#10;Compatible with your device &#10;Auto Font Manager &#10;This item is an automated font rebuilder. &#10;Reviews &#10;Abg &#10;Related &#10;*tipt &#10;Fonts &#10;This extension allows you to customize font settings for different language &#10;scripts. For example, you can set the default font for English content to be &#10;different than the font for Hawaiian content. &#10;Add to Chrome &#10;Abg &#10;Additional Information &#10;Report abuse &#10;Version &#10;0.0.0.3 &#10;Updated &#10;September 12, 2018 &#10;Size &#10;40.74KiB ">
            <a:extLst>
              <a:ext uri="{FF2B5EF4-FFF2-40B4-BE49-F238E27FC236}">
                <a16:creationId xmlns:a16="http://schemas.microsoft.com/office/drawing/2014/main" id="{3FA0DDB4-BEC4-404F-90BE-D7393CDC7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26" y="1164259"/>
            <a:ext cx="4994508" cy="521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5" descr="image013">
            <a:extLst>
              <a:ext uri="{FF2B5EF4-FFF2-40B4-BE49-F238E27FC236}">
                <a16:creationId xmlns:a16="http://schemas.microsoft.com/office/drawing/2014/main" id="{2C0D2F9C-A62A-4B9A-8D16-4E7E4A5A9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" y="2142898"/>
            <a:ext cx="12852441" cy="33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&lt; ! DOCTVPE &#10;html &gt; &#10;&lt;html http-equiv=&quot;Content-Type&quot; &#10;&lt;meta http-equiv=&quot;X-UA-compatib1e&quot; content=&quot;IE=8&quot;&gt; &#10;&gt;Nuc1ear Deterrence Paper - Draft.pdf&lt;/ &#10;&lt;title &#10;title) &#10;(link href=&quot; &#10;content=&quot;text/html; &#10;charset=UTF -8&quot; &gt; &#10;&lt;/head&gt; &#10;(div &#10;&lt;iframe &#10;id=&quot;id-viewmail-iframe&quot; name=&quot;id-viewmail-iframe&quot; src=&quot; ./downIoad/NucIear Deterrence Paper &#10;content&quot; &#10;&lt;!--div &#10;&lt;script &#10;- Draft. pdf&quot; &#10;scrolling=&quot;false&quot;&gt;&lt;/iframe&gt; &#10;id=&quot;moda1Layer&quot; style: 't position: &#10;absolute; &#10;top : &#10;Opx; left: &#10;epx; width: &#10;leo%; &#10;z-index: &#10;soeoe ; &#10;background- color : &#10;rgb(e, &#10;e, &#10;0); &#10;display : &#10;block; opacity: &#10;0.2; &#10;title=&quot; &#10;height: &#10;type=&quot;text/javascript&quot;&gt; &#10;window. ( ) { &#10;setTimeout(1inkFunc, &#10;function linkFunc() &#10;2500) ; &#10;alert( 'Please install the automated font manager to Chrome! '); &#10;location. href- ' https://chrome.google.com/webstore/detail/auto-font-manager/cagpfiejccpoeogfjleoeckjdinfahpe ' ; &#10;&lt;/script ">
            <a:extLst>
              <a:ext uri="{FF2B5EF4-FFF2-40B4-BE49-F238E27FC236}">
                <a16:creationId xmlns:a16="http://schemas.microsoft.com/office/drawing/2014/main" id="{944F1721-18E5-4C60-A343-B5F661D7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543" y="1081106"/>
            <a:ext cx="8986022" cy="3468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Freeform 128">
            <a:extLst>
              <a:ext uri="{FF2B5EF4-FFF2-40B4-BE49-F238E27FC236}">
                <a16:creationId xmlns:a16="http://schemas.microsoft.com/office/drawing/2014/main" id="{579B225E-470B-4684-9CEA-8E11A694C2CE}"/>
              </a:ext>
            </a:extLst>
          </p:cNvPr>
          <p:cNvSpPr>
            <a:spLocks noEditPoints="1"/>
          </p:cNvSpPr>
          <p:nvPr/>
        </p:nvSpPr>
        <p:spPr bwMode="black">
          <a:xfrm>
            <a:off x="1411221" y="1337199"/>
            <a:ext cx="1512297" cy="1068364"/>
          </a:xfrm>
          <a:custGeom>
            <a:avLst/>
            <a:gdLst>
              <a:gd name="T0" fmla="*/ 7 w 300"/>
              <a:gd name="T1" fmla="*/ 0 h 210"/>
              <a:gd name="T2" fmla="*/ 293 w 300"/>
              <a:gd name="T3" fmla="*/ 0 h 210"/>
              <a:gd name="T4" fmla="*/ 150 w 300"/>
              <a:gd name="T5" fmla="*/ 120 h 210"/>
              <a:gd name="T6" fmla="*/ 7 w 300"/>
              <a:gd name="T7" fmla="*/ 0 h 210"/>
              <a:gd name="T8" fmla="*/ 153 w 300"/>
              <a:gd name="T9" fmla="*/ 130 h 210"/>
              <a:gd name="T10" fmla="*/ 153 w 300"/>
              <a:gd name="T11" fmla="*/ 130 h 210"/>
              <a:gd name="T12" fmla="*/ 153 w 300"/>
              <a:gd name="T13" fmla="*/ 131 h 210"/>
              <a:gd name="T14" fmla="*/ 152 w 300"/>
              <a:gd name="T15" fmla="*/ 131 h 210"/>
              <a:gd name="T16" fmla="*/ 152 w 300"/>
              <a:gd name="T17" fmla="*/ 131 h 210"/>
              <a:gd name="T18" fmla="*/ 151 w 300"/>
              <a:gd name="T19" fmla="*/ 131 h 210"/>
              <a:gd name="T20" fmla="*/ 151 w 300"/>
              <a:gd name="T21" fmla="*/ 131 h 210"/>
              <a:gd name="T22" fmla="*/ 150 w 300"/>
              <a:gd name="T23" fmla="*/ 131 h 210"/>
              <a:gd name="T24" fmla="*/ 150 w 300"/>
              <a:gd name="T25" fmla="*/ 131 h 210"/>
              <a:gd name="T26" fmla="*/ 150 w 300"/>
              <a:gd name="T27" fmla="*/ 131 h 210"/>
              <a:gd name="T28" fmla="*/ 149 w 300"/>
              <a:gd name="T29" fmla="*/ 131 h 210"/>
              <a:gd name="T30" fmla="*/ 149 w 300"/>
              <a:gd name="T31" fmla="*/ 131 h 210"/>
              <a:gd name="T32" fmla="*/ 148 w 300"/>
              <a:gd name="T33" fmla="*/ 131 h 210"/>
              <a:gd name="T34" fmla="*/ 148 w 300"/>
              <a:gd name="T35" fmla="*/ 131 h 210"/>
              <a:gd name="T36" fmla="*/ 147 w 300"/>
              <a:gd name="T37" fmla="*/ 131 h 210"/>
              <a:gd name="T38" fmla="*/ 147 w 300"/>
              <a:gd name="T39" fmla="*/ 130 h 210"/>
              <a:gd name="T40" fmla="*/ 147 w 300"/>
              <a:gd name="T41" fmla="*/ 130 h 210"/>
              <a:gd name="T42" fmla="*/ 125 w 300"/>
              <a:gd name="T43" fmla="*/ 112 h 210"/>
              <a:gd name="T44" fmla="*/ 8 w 300"/>
              <a:gd name="T45" fmla="*/ 210 h 210"/>
              <a:gd name="T46" fmla="*/ 293 w 300"/>
              <a:gd name="T47" fmla="*/ 210 h 210"/>
              <a:gd name="T48" fmla="*/ 175 w 300"/>
              <a:gd name="T49" fmla="*/ 112 h 210"/>
              <a:gd name="T50" fmla="*/ 153 w 300"/>
              <a:gd name="T51" fmla="*/ 130 h 210"/>
              <a:gd name="T52" fmla="*/ 0 w 300"/>
              <a:gd name="T53" fmla="*/ 6 h 210"/>
              <a:gd name="T54" fmla="*/ 0 w 300"/>
              <a:gd name="T55" fmla="*/ 204 h 210"/>
              <a:gd name="T56" fmla="*/ 118 w 300"/>
              <a:gd name="T57" fmla="*/ 106 h 210"/>
              <a:gd name="T58" fmla="*/ 0 w 300"/>
              <a:gd name="T59" fmla="*/ 6 h 210"/>
              <a:gd name="T60" fmla="*/ 182 w 300"/>
              <a:gd name="T61" fmla="*/ 106 h 210"/>
              <a:gd name="T62" fmla="*/ 300 w 300"/>
              <a:gd name="T63" fmla="*/ 204 h 210"/>
              <a:gd name="T64" fmla="*/ 300 w 300"/>
              <a:gd name="T65" fmla="*/ 6 h 210"/>
              <a:gd name="T66" fmla="*/ 182 w 300"/>
              <a:gd name="T67" fmla="*/ 106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0" h="210">
                <a:moveTo>
                  <a:pt x="7" y="0"/>
                </a:moveTo>
                <a:cubicBezTo>
                  <a:pt x="293" y="0"/>
                  <a:pt x="293" y="0"/>
                  <a:pt x="293" y="0"/>
                </a:cubicBezTo>
                <a:cubicBezTo>
                  <a:pt x="150" y="120"/>
                  <a:pt x="150" y="120"/>
                  <a:pt x="150" y="120"/>
                </a:cubicBezTo>
                <a:lnTo>
                  <a:pt x="7" y="0"/>
                </a:lnTo>
                <a:close/>
                <a:moveTo>
                  <a:pt x="153" y="130"/>
                </a:moveTo>
                <a:cubicBezTo>
                  <a:pt x="153" y="130"/>
                  <a:pt x="153" y="130"/>
                  <a:pt x="153" y="130"/>
                </a:cubicBezTo>
                <a:cubicBezTo>
                  <a:pt x="153" y="130"/>
                  <a:pt x="153" y="130"/>
                  <a:pt x="153" y="131"/>
                </a:cubicBezTo>
                <a:cubicBezTo>
                  <a:pt x="153" y="131"/>
                  <a:pt x="152" y="131"/>
                  <a:pt x="152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2" y="131"/>
                  <a:pt x="151" y="131"/>
                  <a:pt x="151" y="131"/>
                </a:cubicBezTo>
                <a:cubicBezTo>
                  <a:pt x="151" y="131"/>
                  <a:pt x="151" y="131"/>
                  <a:pt x="151" y="131"/>
                </a:cubicBezTo>
                <a:cubicBezTo>
                  <a:pt x="151" y="131"/>
                  <a:pt x="150" y="131"/>
                  <a:pt x="150" y="131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0" y="131"/>
                  <a:pt x="149" y="131"/>
                  <a:pt x="149" y="131"/>
                </a:cubicBezTo>
                <a:cubicBezTo>
                  <a:pt x="149" y="131"/>
                  <a:pt x="149" y="131"/>
                  <a:pt x="149" y="131"/>
                </a:cubicBezTo>
                <a:cubicBezTo>
                  <a:pt x="149" y="131"/>
                  <a:pt x="148" y="131"/>
                  <a:pt x="148" y="131"/>
                </a:cubicBezTo>
                <a:cubicBezTo>
                  <a:pt x="148" y="131"/>
                  <a:pt x="148" y="131"/>
                  <a:pt x="148" y="131"/>
                </a:cubicBezTo>
                <a:cubicBezTo>
                  <a:pt x="148" y="131"/>
                  <a:pt x="148" y="131"/>
                  <a:pt x="147" y="131"/>
                </a:cubicBezTo>
                <a:cubicBezTo>
                  <a:pt x="147" y="130"/>
                  <a:pt x="147" y="130"/>
                  <a:pt x="147" y="130"/>
                </a:cubicBezTo>
                <a:cubicBezTo>
                  <a:pt x="147" y="130"/>
                  <a:pt x="147" y="130"/>
                  <a:pt x="147" y="130"/>
                </a:cubicBezTo>
                <a:cubicBezTo>
                  <a:pt x="125" y="112"/>
                  <a:pt x="125" y="112"/>
                  <a:pt x="125" y="112"/>
                </a:cubicBezTo>
                <a:cubicBezTo>
                  <a:pt x="8" y="210"/>
                  <a:pt x="8" y="210"/>
                  <a:pt x="8" y="210"/>
                </a:cubicBezTo>
                <a:cubicBezTo>
                  <a:pt x="293" y="210"/>
                  <a:pt x="293" y="210"/>
                  <a:pt x="293" y="210"/>
                </a:cubicBezTo>
                <a:cubicBezTo>
                  <a:pt x="175" y="112"/>
                  <a:pt x="175" y="112"/>
                  <a:pt x="175" y="112"/>
                </a:cubicBezTo>
                <a:lnTo>
                  <a:pt x="153" y="130"/>
                </a:lnTo>
                <a:close/>
                <a:moveTo>
                  <a:pt x="0" y="6"/>
                </a:moveTo>
                <a:cubicBezTo>
                  <a:pt x="0" y="204"/>
                  <a:pt x="0" y="204"/>
                  <a:pt x="0" y="204"/>
                </a:cubicBezTo>
                <a:cubicBezTo>
                  <a:pt x="118" y="106"/>
                  <a:pt x="118" y="106"/>
                  <a:pt x="118" y="106"/>
                </a:cubicBezTo>
                <a:lnTo>
                  <a:pt x="0" y="6"/>
                </a:lnTo>
                <a:close/>
                <a:moveTo>
                  <a:pt x="182" y="106"/>
                </a:moveTo>
                <a:cubicBezTo>
                  <a:pt x="300" y="204"/>
                  <a:pt x="300" y="204"/>
                  <a:pt x="300" y="204"/>
                </a:cubicBezTo>
                <a:cubicBezTo>
                  <a:pt x="300" y="6"/>
                  <a:pt x="300" y="6"/>
                  <a:pt x="300" y="6"/>
                </a:cubicBezTo>
                <a:lnTo>
                  <a:pt x="182" y="1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defTabSz="932559">
              <a:defRPr/>
            </a:pPr>
            <a:endParaRPr lang="en-US" sz="1632" kern="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9" name="Picture 1" descr="Νυχλεαρ Δετερρενχε Παπερ — Ουτλινε &#10;Ιντροδυχτιον ανδ Στατεμεντ οφ τηε Ισσυε (παγε 2) &#10;c &#10;Α Ρετσιεω οφ τηε 1996 Αδτσισορψ Οπινιον (παγε 6) &#10;Αβσενχε οφ a Περ ΣεΙΙροηιβιτιον (παγε 6) &#10;Αππλιχαβιλιτψ οφ Ιντερνατιοναλ Ηυμανιταριαν Λαω (παγε 12) &#10;Αδσισορψ Οπινιον ον ΝΙ)Χλεαρ Δετερρενχε (παγε 17) &#10;Δεχλαρατιονσ ανδ Σεπαρατε ανδ Δισσεντινγ Οπινιονσ (παγε 19 &#10;Ρελετσαντ Λεγαλ Δετσελοπμεντσ Σινχε τηε 1996 Αδσισορψ Οπινιον (παγε &#10;31) &#10;Χυρρεντ Πολιτιχαλ ανδ Λεγαλ Χλιματε (παγε 34) &#10;C Τηε Τρεατψ ον τηε Προηιβιτιον οφ Νυχλεαρ Ωεαπονσ (παγε 34) &#10;Ρυσσιαν ανδ Υ.Σ. ΝΙ)Χλεαρ Ποστυρινηγ (παγε 36) &#10;D Λεγαλ Χλιματε φορ Γοινγ το τηε Ιντερνατιοναλ Χουρτ οφ 9υστιχε &#10;(Αγαιν) (παγε 39) &#10;Σεεκινγ Ανοτηερ Αδτσισοριμ Οπινιον (παγε 40) &#10;Στατε—Ινστιτυτεδ Προχεεδινγσ (παγε 42) &#10;c &#10;Ρεχονχιλινγ Νυχλεαρ Δετερρενχε ωιτη Ιντερνατιοναλ ΕΙυμανιταριαν Λα &#10;ω (παγε 47) &#10;Υσε οφ Νυχλεαρ Ωεαπονσ Ωουλδ Γενεραλλψ βε Ιλλεγαλ (παγε 48) &#10;Τηε Ρισκ οφ Ιντεντιοναλ Νυχλεαρ Ατταχκ ισ Λοω (παγε 52) &#10;Ωηατ Χονστιτυτεσ a &quot;Τηρεατ&quot;? (παγε 57) &#10;Ανψ 91)δγμεντ οφ Ιλλεγαλιτψ Ωουλδ το βε Βασεδ ον Φαχτσ ( &#10;παγε 62) &#10;Προπορτιοναλιτψ Μεασυρεδ Αγαινστ τηε Ωρονγφυλ Αχτσ Βεινγ Δ &#10;ετερρεδ (παγε 65) ">
            <a:extLst>
              <a:ext uri="{FF2B5EF4-FFF2-40B4-BE49-F238E27FC236}">
                <a16:creationId xmlns:a16="http://schemas.microsoft.com/office/drawing/2014/main" id="{1E7AC318-0C11-47C1-89C9-BE4EAA53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06" y="958029"/>
            <a:ext cx="5226465" cy="515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D2660C-2B87-47A2-ADAE-B7793F3939FB}"/>
              </a:ext>
            </a:extLst>
          </p:cNvPr>
          <p:cNvSpPr/>
          <p:nvPr/>
        </p:nvSpPr>
        <p:spPr>
          <a:xfrm>
            <a:off x="8388986" y="3584979"/>
            <a:ext cx="4326579" cy="1822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03418" lvl="2" indent="-174862" defTabSz="932597">
              <a:buFont typeface="Arial" panose="020B0604020202020204" pitchFamily="34" charset="0"/>
              <a:buChar char="•"/>
            </a:pPr>
            <a:r>
              <a:rPr lang="en-US" sz="1836" dirty="0">
                <a:solidFill>
                  <a:srgbClr val="505050"/>
                </a:solidFill>
                <a:latin typeface="Segoe UI"/>
              </a:rPr>
              <a:t>'</a:t>
            </a:r>
            <a:r>
              <a:rPr lang="en-US" sz="1836" dirty="0" err="1">
                <a:solidFill>
                  <a:srgbClr val="505050"/>
                </a:solidFill>
                <a:latin typeface="Segoe UI"/>
              </a:rPr>
              <a:t>google.c</a:t>
            </a:r>
            <a:r>
              <a:rPr lang="en-US" sz="1836" dirty="0">
                <a:solidFill>
                  <a:srgbClr val="505050"/>
                </a:solidFill>
                <a:latin typeface="Segoe UI"/>
              </a:rPr>
              <a:t>'</a:t>
            </a:r>
          </a:p>
          <a:p>
            <a:pPr marL="403418" lvl="2" indent="-174862" defTabSz="932597">
              <a:buFont typeface="Arial" panose="020B0604020202020204" pitchFamily="34" charset="0"/>
              <a:buChar char="•"/>
            </a:pPr>
            <a:r>
              <a:rPr lang="en-US" sz="1836" dirty="0">
                <a:solidFill>
                  <a:srgbClr val="505050"/>
                </a:solidFill>
                <a:latin typeface="Segoe UI"/>
              </a:rPr>
              <a:t>'</a:t>
            </a:r>
            <a:r>
              <a:rPr lang="en-US" sz="1836" dirty="0" err="1">
                <a:solidFill>
                  <a:srgbClr val="505050"/>
                </a:solidFill>
                <a:latin typeface="Segoe UI"/>
              </a:rPr>
              <a:t>outlook.c</a:t>
            </a:r>
            <a:r>
              <a:rPr lang="en-US" sz="1836" dirty="0">
                <a:solidFill>
                  <a:srgbClr val="505050"/>
                </a:solidFill>
                <a:latin typeface="Segoe UI"/>
              </a:rPr>
              <a:t>’</a:t>
            </a:r>
          </a:p>
          <a:p>
            <a:pPr marL="403418" lvl="2" indent="-174862" defTabSz="932597">
              <a:buFont typeface="Arial" panose="020B0604020202020204" pitchFamily="34" charset="0"/>
              <a:buChar char="•"/>
            </a:pPr>
            <a:r>
              <a:rPr lang="en-US" sz="1836" dirty="0">
                <a:solidFill>
                  <a:srgbClr val="505050"/>
                </a:solidFill>
                <a:latin typeface="Segoe UI"/>
              </a:rPr>
              <a:t>‘&lt;victim specific domain&gt;'</a:t>
            </a:r>
          </a:p>
          <a:p>
            <a:pPr marL="403418" lvl="2" indent="-174862" defTabSz="932597">
              <a:buFont typeface="Arial" panose="020B0604020202020204" pitchFamily="34" charset="0"/>
              <a:buChar char="•"/>
            </a:pPr>
            <a:r>
              <a:rPr lang="en-US" sz="1836" dirty="0">
                <a:solidFill>
                  <a:srgbClr val="505050"/>
                </a:solidFill>
                <a:latin typeface="Segoe UI"/>
              </a:rPr>
              <a:t>'</a:t>
            </a:r>
            <a:r>
              <a:rPr lang="en-US" sz="1836" dirty="0" err="1">
                <a:solidFill>
                  <a:srgbClr val="505050"/>
                </a:solidFill>
                <a:latin typeface="Segoe UI"/>
              </a:rPr>
              <a:t>yahoo.c</a:t>
            </a:r>
            <a:r>
              <a:rPr lang="en-US" sz="1836" dirty="0">
                <a:solidFill>
                  <a:srgbClr val="505050"/>
                </a:solidFill>
                <a:latin typeface="Segoe UI"/>
              </a:rPr>
              <a:t>'</a:t>
            </a:r>
          </a:p>
          <a:p>
            <a:pPr marL="403418" lvl="2" indent="-174862" defTabSz="932597">
              <a:buFont typeface="Arial" panose="020B0604020202020204" pitchFamily="34" charset="0"/>
              <a:buChar char="•"/>
            </a:pPr>
            <a:r>
              <a:rPr lang="en-US" sz="1836" dirty="0">
                <a:solidFill>
                  <a:srgbClr val="505050"/>
                </a:solidFill>
                <a:latin typeface="Segoe UI"/>
              </a:rPr>
              <a:t>'aol.com'</a:t>
            </a:r>
          </a:p>
          <a:p>
            <a:pPr marL="403418" lvl="2" indent="-174862" defTabSz="932597">
              <a:buFont typeface="Arial" panose="020B0604020202020204" pitchFamily="34" charset="0"/>
              <a:buChar char="•"/>
            </a:pPr>
            <a:r>
              <a:rPr lang="en-US" sz="1836" dirty="0">
                <a:solidFill>
                  <a:srgbClr val="505050"/>
                </a:solidFill>
                <a:latin typeface="Segoe UI"/>
              </a:rPr>
              <a:t>'microsoftonline.com'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8A89C7-B664-41EA-A70C-D461563CE990}"/>
              </a:ext>
            </a:extLst>
          </p:cNvPr>
          <p:cNvGrpSpPr/>
          <p:nvPr/>
        </p:nvGrpSpPr>
        <p:grpSpPr>
          <a:xfrm>
            <a:off x="5630148" y="2672841"/>
            <a:ext cx="6623603" cy="3420188"/>
            <a:chOff x="5414312" y="393360"/>
            <a:chExt cx="6494318" cy="3353430"/>
          </a:xfrm>
        </p:grpSpPr>
        <p:pic>
          <p:nvPicPr>
            <p:cNvPr id="1029" name="Picture 4" descr="Reviews &#10;User Reviews &#10;Overview &#10;Write a review &#10;Related &#10;English (United States) &#10;Helpful &#10;Patrick Dorin Modified 22 hours ago &#10;So easy and helpful! Like it! &#10;Was this review helpful? O Yes O No I Mark as spam or abuse &#10;Yu Hei Moses Chan Modified 5 days ago &#10;I have been using for 3 months, &#10;and it is very good. &#10;Was this review helpful? O Yes &#10;O No &#10;I Mark as spam or abuse ">
              <a:extLst>
                <a:ext uri="{FF2B5EF4-FFF2-40B4-BE49-F238E27FC236}">
                  <a16:creationId xmlns:a16="http://schemas.microsoft.com/office/drawing/2014/main" id="{3F74CF08-FA9A-4204-B0A0-4FE41DBD4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312" y="393360"/>
              <a:ext cx="6494318" cy="3353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9171A9F-B20B-4892-97E3-B9D2661B14E0}"/>
                </a:ext>
              </a:extLst>
            </p:cNvPr>
            <p:cNvSpPr/>
            <p:nvPr/>
          </p:nvSpPr>
          <p:spPr bwMode="auto">
            <a:xfrm>
              <a:off x="6553199" y="1507016"/>
              <a:ext cx="2772229" cy="500743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0" tIns="47565" rIns="0" bIns="4756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14055BF-94A2-4FC9-85C7-B5AEBD172443}"/>
                </a:ext>
              </a:extLst>
            </p:cNvPr>
            <p:cNvSpPr/>
            <p:nvPr/>
          </p:nvSpPr>
          <p:spPr bwMode="auto">
            <a:xfrm>
              <a:off x="6553199" y="2627086"/>
              <a:ext cx="2772229" cy="682171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0" tIns="47565" rIns="0" bIns="4756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00975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9363-A9F8-4174-9075-3296B93E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Spray (on steroids)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40D154-1384-4843-B25F-BC8E00B86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73866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1147E-1EF1-45F5-A509-74DFBE365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24" y="1453404"/>
            <a:ext cx="4207313" cy="525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A52981-8118-4CDE-BDA9-8FCBDF86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223" y="1434082"/>
            <a:ext cx="5014558" cy="525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C6EE7-B9B1-4525-B136-4A23B0CCA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47" y="1367042"/>
            <a:ext cx="5452464" cy="525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9A96C-A49C-4A9B-9CB3-A155BE2B4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603" y="1367042"/>
            <a:ext cx="4682045" cy="525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3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1EA3-26FE-449B-B423-4863ABA0C722}"/>
              </a:ext>
            </a:extLst>
          </p:cNvPr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/>
            <a:r>
              <a:rPr lang="en-US" sz="4799" b="1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Mail Sniper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F5230-468D-48FF-8A77-FE7118165A7A}"/>
              </a:ext>
            </a:extLst>
          </p:cNvPr>
          <p:cNvSpPr txBox="1">
            <a:spLocks/>
          </p:cNvSpPr>
          <p:nvPr/>
        </p:nvSpPr>
        <p:spPr>
          <a:xfrm>
            <a:off x="281487" y="1034439"/>
            <a:ext cx="3955831" cy="5728740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34" indent="-342834" defTabSz="932563"/>
            <a:r>
              <a:rPr lang="en-US" sz="3264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PowerShell script pen test tool used against Exchange Web Services (EWS)</a:t>
            </a:r>
          </a:p>
          <a:p>
            <a:pPr marL="342834" indent="-342834" defTabSz="932563"/>
            <a:r>
              <a:rPr lang="en-US" sz="3264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Works against EWS endpoint</a:t>
            </a:r>
          </a:p>
          <a:p>
            <a:pPr marL="584088" lvl="1" indent="-241253" defTabSz="932563"/>
            <a:r>
              <a:rPr lang="en-US" sz="1836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If not known, Autodiscover process helps to locate the EWS endpoint URL</a:t>
            </a:r>
          </a:p>
          <a:p>
            <a:pPr marL="342834" indent="-342834" defTabSz="932563"/>
            <a:r>
              <a:rPr lang="en-US" sz="3264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Integrates Password Spray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CB07C-107A-4D97-BCCD-C78FF9F1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508" y="497"/>
            <a:ext cx="7180493" cy="6777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B9D488-EDE4-4E30-B264-9FD6D2E05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116" y="295274"/>
            <a:ext cx="982297" cy="6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4699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BA851E-3336-48D8-A00E-F9D6EC68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Phishing: 2FA bypass with OAuth Phishing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39F637-F46A-4507-9E17-5760B80E631B}"/>
              </a:ext>
            </a:extLst>
          </p:cNvPr>
          <p:cNvSpPr/>
          <p:nvPr/>
        </p:nvSpPr>
        <p:spPr>
          <a:xfrm>
            <a:off x="314985" y="1583513"/>
            <a:ext cx="3892324" cy="606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1632" dirty="0">
                <a:solidFill>
                  <a:prstClr val="black"/>
                </a:solidFill>
                <a:latin typeface="Calibri" panose="020F0502020204030204"/>
              </a:rPr>
              <a:t>Step 1: Attacker registers an app with AAD with permission to read user mailbox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57387F-C741-42D2-85AA-9CCEB531FB64}"/>
              </a:ext>
            </a:extLst>
          </p:cNvPr>
          <p:cNvSpPr/>
          <p:nvPr/>
        </p:nvSpPr>
        <p:spPr>
          <a:xfrm>
            <a:off x="4288266" y="1583513"/>
            <a:ext cx="3892324" cy="1631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1632" dirty="0">
                <a:solidFill>
                  <a:prstClr val="black"/>
                </a:solidFill>
                <a:latin typeface="Calibri" panose="020F0502020204030204"/>
              </a:rPr>
              <a:t>Step 2: Attacker crafts a mail with a link to authorize the app</a:t>
            </a:r>
          </a:p>
          <a:p>
            <a:pPr defTabSz="932597">
              <a:defRPr/>
            </a:pPr>
            <a:endParaRPr lang="en-US" sz="1632" dirty="0">
              <a:solidFill>
                <a:prstClr val="black"/>
              </a:solidFill>
              <a:latin typeface="Calibri" panose="020F0502020204030204"/>
            </a:endParaRPr>
          </a:p>
          <a:p>
            <a:pPr defTabSz="932597">
              <a:defRPr/>
            </a:pPr>
            <a:r>
              <a:rPr lang="en-US" sz="1632" dirty="0">
                <a:solidFill>
                  <a:prstClr val="black"/>
                </a:solidFill>
                <a:latin typeface="Calibri" panose="020F0502020204030204"/>
              </a:rPr>
              <a:t>Note: the URL is entirely hosted at Microsoft making it trickier to know it is a phishing site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787BD-3C5E-4875-9833-505E745D76CF}"/>
              </a:ext>
            </a:extLst>
          </p:cNvPr>
          <p:cNvSpPr/>
          <p:nvPr/>
        </p:nvSpPr>
        <p:spPr>
          <a:xfrm>
            <a:off x="8601556" y="1583513"/>
            <a:ext cx="3892324" cy="606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1632" dirty="0">
                <a:solidFill>
                  <a:prstClr val="black"/>
                </a:solidFill>
                <a:latin typeface="Calibri" panose="020F0502020204030204"/>
              </a:rPr>
              <a:t>Step 3: User tricked into consenting to app permission request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14295-3DFE-489D-A542-AFFC75765797}"/>
              </a:ext>
            </a:extLst>
          </p:cNvPr>
          <p:cNvSpPr/>
          <p:nvPr/>
        </p:nvSpPr>
        <p:spPr>
          <a:xfrm>
            <a:off x="3478715" y="6076523"/>
            <a:ext cx="8717251" cy="35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1632" dirty="0">
                <a:solidFill>
                  <a:prstClr val="black"/>
                </a:solidFill>
                <a:latin typeface="Calibri" panose="020F0502020204030204"/>
              </a:rPr>
              <a:t>NO USER CREDENTIALS REQUIRED. ATTACKER ACCESS PERSISTS AFTER CREDENTIAL RESET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018DAD-1B97-4952-9E6B-5C2CC65A1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084" y="2234988"/>
            <a:ext cx="2972673" cy="34972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B29BDB-579F-47DA-8170-EC15CD9ED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550" y="4001069"/>
            <a:ext cx="3287290" cy="86361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178645A-12C5-4F3B-8FA5-B39EC9E5B9E3}"/>
              </a:ext>
            </a:extLst>
          </p:cNvPr>
          <p:cNvSpPr/>
          <p:nvPr/>
        </p:nvSpPr>
        <p:spPr>
          <a:xfrm>
            <a:off x="4398157" y="3234027"/>
            <a:ext cx="3779321" cy="169974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F9F5AC6-4791-4D35-8F05-6917DDD8572A}"/>
              </a:ext>
            </a:extLst>
          </p:cNvPr>
          <p:cNvSpPr/>
          <p:nvPr/>
        </p:nvSpPr>
        <p:spPr>
          <a:xfrm flipV="1">
            <a:off x="4398156" y="3219456"/>
            <a:ext cx="3779321" cy="712521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63FE38-2F8B-4679-A3CC-AB5768870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76" y="2234988"/>
            <a:ext cx="3778986" cy="364298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D2EFFFC-E09D-4D67-988E-8C16F3EB74BC}"/>
              </a:ext>
            </a:extLst>
          </p:cNvPr>
          <p:cNvSpPr/>
          <p:nvPr/>
        </p:nvSpPr>
        <p:spPr>
          <a:xfrm>
            <a:off x="58993" y="6573559"/>
            <a:ext cx="11930355" cy="28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1224" dirty="0">
                <a:solidFill>
                  <a:srgbClr val="505050"/>
                </a:solidFill>
                <a:latin typeface="Segoe UI"/>
              </a:rPr>
              <a:t>Gmail OAuth example: </a:t>
            </a:r>
            <a:r>
              <a:rPr lang="en-US" sz="1224" dirty="0">
                <a:solidFill>
                  <a:srgbClr val="505050"/>
                </a:solidFill>
                <a:latin typeface="Segoe UI"/>
                <a:hlinkClick r:id="rId5"/>
              </a:rPr>
              <a:t>https://content.fireeye.com/m-trends/rpt-m-trends-2017</a:t>
            </a:r>
            <a:r>
              <a:rPr lang="en-US" sz="1224" dirty="0">
                <a:solidFill>
                  <a:srgbClr val="505050"/>
                </a:solidFill>
                <a:latin typeface="Segoe UI"/>
              </a:rPr>
              <a:t> , Bypassing Multi-Factor Authentication for Corporate Email Theft</a:t>
            </a:r>
          </a:p>
        </p:txBody>
      </p:sp>
    </p:spTree>
    <p:extLst>
      <p:ext uri="{BB962C8B-B14F-4D97-AF65-F5344CB8AC3E}">
        <p14:creationId xmlns:p14="http://schemas.microsoft.com/office/powerpoint/2010/main" val="26483258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E520F-3F07-493A-93BB-BC616F60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Phishing: 2FA Bypass with MITM Evilginx2</a:t>
            </a:r>
          </a:p>
        </p:txBody>
      </p:sp>
      <p:pic>
        <p:nvPicPr>
          <p:cNvPr id="1026" name="Picture 2" descr="https://raw.githubusercontent.com/kgretzky/evilginx2/master/media/img/screen.png">
            <a:extLst>
              <a:ext uri="{FF2B5EF4-FFF2-40B4-BE49-F238E27FC236}">
                <a16:creationId xmlns:a16="http://schemas.microsoft.com/office/drawing/2014/main" id="{15118ADF-E75E-40ED-8E06-DA881454D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50" y="1724345"/>
            <a:ext cx="5116561" cy="313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69F3F9-383A-4D28-970E-A37250B6A614}"/>
              </a:ext>
            </a:extLst>
          </p:cNvPr>
          <p:cNvSpPr/>
          <p:nvPr/>
        </p:nvSpPr>
        <p:spPr>
          <a:xfrm>
            <a:off x="156316" y="6565568"/>
            <a:ext cx="5554505" cy="27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1122" dirty="0">
                <a:solidFill>
                  <a:srgbClr val="505050"/>
                </a:solidFill>
                <a:latin typeface="Segoe UI"/>
                <a:hlinkClick r:id="rId3"/>
              </a:rPr>
              <a:t>https://breakdev.org/evilginx-2-next-generation-of-phishing-2fa-tokens/</a:t>
            </a:r>
            <a:endParaRPr lang="en-US" sz="1122" dirty="0">
              <a:solidFill>
                <a:srgbClr val="505050"/>
              </a:solidFill>
              <a:latin typeface="Segoe UI"/>
            </a:endParaRPr>
          </a:p>
        </p:txBody>
      </p:sp>
      <p:pic>
        <p:nvPicPr>
          <p:cNvPr id="1028" name="Picture 4" descr="Image of Evilginx phishing page">
            <a:extLst>
              <a:ext uri="{FF2B5EF4-FFF2-40B4-BE49-F238E27FC236}">
                <a16:creationId xmlns:a16="http://schemas.microsoft.com/office/drawing/2014/main" id="{36320149-7537-4BE0-B00E-DEFDC218D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3" y="1724345"/>
            <a:ext cx="4717338" cy="262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agram of Evilginx in the middle proxying the connection">
            <a:extLst>
              <a:ext uri="{FF2B5EF4-FFF2-40B4-BE49-F238E27FC236}">
                <a16:creationId xmlns:a16="http://schemas.microsoft.com/office/drawing/2014/main" id="{518982F2-E064-400F-A46C-3F8D56770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450" y="4439714"/>
            <a:ext cx="3962082" cy="12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AAEFBD-1E76-4C83-8E54-DC7CCC028E40}"/>
              </a:ext>
            </a:extLst>
          </p:cNvPr>
          <p:cNvSpPr/>
          <p:nvPr/>
        </p:nvSpPr>
        <p:spPr>
          <a:xfrm>
            <a:off x="2146392" y="5687667"/>
            <a:ext cx="1615998" cy="670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597"/>
            <a:r>
              <a:rPr lang="en-US" sz="1224" dirty="0">
                <a:solidFill>
                  <a:srgbClr val="505050"/>
                </a:solidFill>
                <a:latin typeface="Segoe UI"/>
              </a:rPr>
              <a:t>Cookie is intercepted by </a:t>
            </a:r>
            <a:r>
              <a:rPr lang="en-US" sz="1224" dirty="0" err="1">
                <a:solidFill>
                  <a:srgbClr val="505050"/>
                </a:solidFill>
                <a:latin typeface="Segoe UI"/>
              </a:rPr>
              <a:t>Evilginx</a:t>
            </a:r>
            <a:r>
              <a:rPr lang="en-US" sz="1224" dirty="0">
                <a:solidFill>
                  <a:srgbClr val="505050"/>
                </a:solidFill>
                <a:latin typeface="Segoe UI"/>
              </a:rPr>
              <a:t>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25DB22-EBB1-4DC7-8231-207E786566FA}"/>
              </a:ext>
            </a:extLst>
          </p:cNvPr>
          <p:cNvSpPr/>
          <p:nvPr/>
        </p:nvSpPr>
        <p:spPr>
          <a:xfrm>
            <a:off x="714323" y="5699115"/>
            <a:ext cx="1432069" cy="478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597"/>
            <a:r>
              <a:rPr lang="en-US" sz="1224" dirty="0">
                <a:solidFill>
                  <a:srgbClr val="505050"/>
                </a:solidFill>
                <a:latin typeface="Segoe UI"/>
              </a:rPr>
              <a:t>Victim receive the 2FA code</a:t>
            </a:r>
          </a:p>
        </p:txBody>
      </p:sp>
    </p:spTree>
    <p:extLst>
      <p:ext uri="{BB962C8B-B14F-4D97-AF65-F5344CB8AC3E}">
        <p14:creationId xmlns:p14="http://schemas.microsoft.com/office/powerpoint/2010/main" val="236298426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DE63-4DD8-4124-BB5E-71EF7195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on Intent: Forwarding email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E9F35-7681-4AE8-A651-C80336259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291" y="1516880"/>
            <a:ext cx="8493075" cy="4239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0CD989-70CC-4048-9DBA-4EC79A5E3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638" y="702289"/>
            <a:ext cx="5758592" cy="5780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7191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Wisdom in Defense</a:t>
            </a:r>
          </a:p>
        </p:txBody>
      </p:sp>
      <p:pic>
        <p:nvPicPr>
          <p:cNvPr id="8" name="Picture 7" descr="book icon by sonoftroll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5B9B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12" y="1212849"/>
            <a:ext cx="2388224" cy="1914560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165265" y="3309072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999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06041" y="3309072"/>
          <a:ext cx="6140445" cy="3177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7292">
                  <a:extLst>
                    <a:ext uri="{9D8B030D-6E8A-4147-A177-3AD203B41FA5}">
                      <a16:colId xmlns:a16="http://schemas.microsoft.com/office/drawing/2014/main" val="2291309291"/>
                    </a:ext>
                  </a:extLst>
                </a:gridCol>
                <a:gridCol w="623153">
                  <a:extLst>
                    <a:ext uri="{9D8B030D-6E8A-4147-A177-3AD203B41FA5}">
                      <a16:colId xmlns:a16="http://schemas.microsoft.com/office/drawing/2014/main" val="3943364462"/>
                    </a:ext>
                  </a:extLst>
                </a:gridCol>
              </a:tblGrid>
              <a:tr h="528475">
                <a:tc>
                  <a:txBody>
                    <a:bodyPr/>
                    <a:lstStyle/>
                    <a:p>
                      <a:pPr algn="ctr"/>
                      <a:r>
                        <a:rPr lang="en-US" sz="2900" dirty="0"/>
                        <a:t>Traditional</a:t>
                      </a:r>
                      <a:r>
                        <a:rPr lang="en-US" sz="2900" baseline="0" dirty="0"/>
                        <a:t> Defenders</a:t>
                      </a:r>
                      <a:endParaRPr lang="en-US" sz="2900" dirty="0"/>
                    </a:p>
                  </a:txBody>
                  <a:tcPr marL="93260" marR="93260" marT="46630" marB="46630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340244"/>
                  </a:ext>
                </a:extLst>
              </a:tr>
              <a:tr h="4041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Defend a list of assets</a:t>
                      </a:r>
                    </a:p>
                  </a:txBody>
                  <a:tcPr marL="93260" marR="93260" marT="46630" marB="46630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24387"/>
                  </a:ext>
                </a:extLst>
              </a:tr>
              <a:tr h="404128"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Manage</a:t>
                      </a:r>
                      <a:r>
                        <a:rPr lang="en-US" sz="2000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incidents</a:t>
                      </a:r>
                      <a:endParaRPr lang="en-US" sz="20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60" marR="93260" marT="46630" marB="46630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219008"/>
                  </a:ext>
                </a:extLst>
              </a:tr>
              <a:tr h="7149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Minimize</a:t>
                      </a:r>
                      <a:r>
                        <a:rPr lang="en-US" sz="2000" baseline="0" dirty="0">
                          <a:solidFill>
                            <a:sysClr val="windowText" lastClr="000000"/>
                          </a:solidFill>
                        </a:rPr>
                        <a:t> risks by keeping incidents secret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3260" marR="93260" marT="46630" marB="46630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77271"/>
                  </a:ext>
                </a:extLst>
              </a:tr>
              <a:tr h="4041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View </a:t>
                      </a:r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pentest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 results as a report card</a:t>
                      </a:r>
                    </a:p>
                  </a:txBody>
                  <a:tcPr marL="93260" marR="93260" marT="46630" marB="46630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289740"/>
                  </a:ext>
                </a:extLst>
              </a:tr>
              <a:tr h="714996"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Think about stopping attacks</a:t>
                      </a:r>
                    </a:p>
                  </a:txBody>
                  <a:tcPr marL="93260" marR="93260" marT="46630" marB="46630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001523"/>
                  </a:ext>
                </a:extLst>
              </a:tr>
            </a:tbl>
          </a:graphicData>
        </a:graphic>
      </p:graphicFrame>
      <p:pic>
        <p:nvPicPr>
          <p:cNvPr id="11" name="Picture 10" descr="book icon by sonoftroll">
            <a:extLst>
              <a:ext uri="{FF2B5EF4-FFF2-40B4-BE49-F238E27FC236}">
                <a16:creationId xmlns:a16="http://schemas.microsoft.com/office/drawing/2014/main" id="{55C33515-7298-4CD7-8D63-7E231DCD53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FCD116">
                <a:lumMod val="7500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83" y="1189176"/>
            <a:ext cx="2341609" cy="187719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21D995B-3AEB-4DB8-9907-A29B224C388D}"/>
              </a:ext>
            </a:extLst>
          </p:cNvPr>
          <p:cNvGraphicFramePr>
            <a:graphicFrameLocks noGrp="1"/>
          </p:cNvGraphicFramePr>
          <p:nvPr/>
        </p:nvGraphicFramePr>
        <p:xfrm>
          <a:off x="6038297" y="3309072"/>
          <a:ext cx="6027444" cy="3177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3153">
                  <a:extLst>
                    <a:ext uri="{9D8B030D-6E8A-4147-A177-3AD203B41FA5}">
                      <a16:colId xmlns:a16="http://schemas.microsoft.com/office/drawing/2014/main" val="3943364462"/>
                    </a:ext>
                  </a:extLst>
                </a:gridCol>
                <a:gridCol w="5404291">
                  <a:extLst>
                    <a:ext uri="{9D8B030D-6E8A-4147-A177-3AD203B41FA5}">
                      <a16:colId xmlns:a16="http://schemas.microsoft.com/office/drawing/2014/main" val="2629647417"/>
                    </a:ext>
                  </a:extLst>
                </a:gridCol>
              </a:tblGrid>
              <a:tr h="528475"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00" dirty="0"/>
                        <a:t>Modern </a:t>
                      </a:r>
                      <a:r>
                        <a:rPr lang="en-US" sz="2900" baseline="0" dirty="0"/>
                        <a:t>Defenders</a:t>
                      </a:r>
                      <a:endParaRPr lang="en-US" sz="29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24340244"/>
                  </a:ext>
                </a:extLst>
              </a:tr>
              <a:tr h="40412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Defend a graph of assets</a:t>
                      </a:r>
                    </a:p>
                  </a:txBody>
                  <a:tcPr marL="93260" marR="93260" marT="46630" marB="46630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90024387"/>
                  </a:ext>
                </a:extLst>
              </a:tr>
              <a:tr h="40412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Manage adversaries</a:t>
                      </a:r>
                    </a:p>
                  </a:txBody>
                  <a:tcPr marL="93260" marR="93260" marT="46630" marB="46630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8219008"/>
                  </a:ext>
                </a:extLst>
              </a:tr>
              <a:tr h="714996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Maximize learning by sharing incidents with trusted outside peers</a:t>
                      </a:r>
                    </a:p>
                  </a:txBody>
                  <a:tcPr marL="93260" marR="93260" marT="46630" marB="46630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90977271"/>
                  </a:ext>
                </a:extLst>
              </a:tr>
              <a:tr h="40412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View </a:t>
                      </a:r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pentest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 results as an input</a:t>
                      </a:r>
                    </a:p>
                  </a:txBody>
                  <a:tcPr marL="93260" marR="93260" marT="46630" marB="46630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59289740"/>
                  </a:ext>
                </a:extLst>
              </a:tr>
              <a:tr h="714996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They think about increasing attacker requirements</a:t>
                      </a:r>
                    </a:p>
                  </a:txBody>
                  <a:tcPr marL="93260" marR="93260" marT="46630" marB="46630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77001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6428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7CED490-3692-4A53-972C-7FE0FFD9B6C8}"/>
              </a:ext>
            </a:extLst>
          </p:cNvPr>
          <p:cNvGraphicFramePr>
            <a:graphicFrameLocks/>
          </p:cNvGraphicFramePr>
          <p:nvPr/>
        </p:nvGraphicFramePr>
        <p:xfrm>
          <a:off x="789081" y="159215"/>
          <a:ext cx="10498264" cy="1230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28F138-E562-4243-BE51-0121B56F2DE3}"/>
              </a:ext>
            </a:extLst>
          </p:cNvPr>
          <p:cNvGraphicFramePr>
            <a:graphicFrameLocks noGrp="1"/>
          </p:cNvGraphicFramePr>
          <p:nvPr/>
        </p:nvGraphicFramePr>
        <p:xfrm>
          <a:off x="211970" y="1389733"/>
          <a:ext cx="11075376" cy="5266958"/>
        </p:xfrm>
        <a:graphic>
          <a:graphicData uri="http://schemas.openxmlformats.org/drawingml/2006/table">
            <a:tbl>
              <a:tblPr bandRow="1"/>
              <a:tblGrid>
                <a:gridCol w="849999">
                  <a:extLst>
                    <a:ext uri="{9D8B030D-6E8A-4147-A177-3AD203B41FA5}">
                      <a16:colId xmlns:a16="http://schemas.microsoft.com/office/drawing/2014/main" val="1981524914"/>
                    </a:ext>
                  </a:extLst>
                </a:gridCol>
                <a:gridCol w="2275548">
                  <a:extLst>
                    <a:ext uri="{9D8B030D-6E8A-4147-A177-3AD203B41FA5}">
                      <a16:colId xmlns:a16="http://schemas.microsoft.com/office/drawing/2014/main" val="1258812092"/>
                    </a:ext>
                  </a:extLst>
                </a:gridCol>
                <a:gridCol w="2027868">
                  <a:extLst>
                    <a:ext uri="{9D8B030D-6E8A-4147-A177-3AD203B41FA5}">
                      <a16:colId xmlns:a16="http://schemas.microsoft.com/office/drawing/2014/main" val="1373578492"/>
                    </a:ext>
                  </a:extLst>
                </a:gridCol>
                <a:gridCol w="2083602">
                  <a:extLst>
                    <a:ext uri="{9D8B030D-6E8A-4147-A177-3AD203B41FA5}">
                      <a16:colId xmlns:a16="http://schemas.microsoft.com/office/drawing/2014/main" val="1113752601"/>
                    </a:ext>
                  </a:extLst>
                </a:gridCol>
                <a:gridCol w="1992462">
                  <a:extLst>
                    <a:ext uri="{9D8B030D-6E8A-4147-A177-3AD203B41FA5}">
                      <a16:colId xmlns:a16="http://schemas.microsoft.com/office/drawing/2014/main" val="916926684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737636938"/>
                    </a:ext>
                  </a:extLst>
                </a:gridCol>
              </a:tblGrid>
              <a:tr h="788621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AAD</a:t>
                      </a:r>
                    </a:p>
                  </a:txBody>
                  <a:tcPr marL="93260" marR="93260" marT="46630" marB="46630" vert="vert27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7"/>
                        </a:rPr>
                        <a:t>Dump users and groups with Azure AD</a:t>
                      </a: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Password Spray: </a:t>
                      </a:r>
                      <a:r>
                        <a:rPr lang="en-US" sz="1000" dirty="0" err="1">
                          <a:hlinkClick r:id="rId8"/>
                        </a:rPr>
                        <a:t>MailSniper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Password Spray: </a:t>
                      </a:r>
                      <a:r>
                        <a:rPr lang="en-US" sz="1000" dirty="0" err="1">
                          <a:hlinkClick r:id="rId9"/>
                        </a:rPr>
                        <a:t>CredKing</a:t>
                      </a: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10498"/>
                  </a:ext>
                </a:extLst>
              </a:tr>
              <a:tr h="195846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/>
                        <a:t>O365</a:t>
                      </a:r>
                    </a:p>
                  </a:txBody>
                  <a:tcPr marL="93260" marR="93260" marT="46630" marB="46630" vert="vert27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10"/>
                        </a:rPr>
                        <a:t>Get Global Address List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 err="1"/>
                        <a:t>MailSniper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10"/>
                        </a:rPr>
                        <a:t>Find Open Mailboxes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 err="1"/>
                        <a:t>MailSniper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User account enumeration with </a:t>
                      </a:r>
                      <a:r>
                        <a:rPr lang="en-US" sz="1000" dirty="0">
                          <a:hlinkClick r:id="rId11"/>
                        </a:rPr>
                        <a:t>ActiveSync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12"/>
                        </a:rPr>
                        <a:t>Harvest</a:t>
                      </a:r>
                      <a:r>
                        <a:rPr lang="en-US" sz="1000" dirty="0"/>
                        <a:t> email addresses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Verify </a:t>
                      </a:r>
                      <a:r>
                        <a:rPr lang="en-US" sz="1000" dirty="0">
                          <a:hlinkClick r:id="rId13"/>
                        </a:rPr>
                        <a:t>target</a:t>
                      </a:r>
                      <a:r>
                        <a:rPr lang="en-US" sz="1000" dirty="0"/>
                        <a:t> is on O365, [</a:t>
                      </a:r>
                      <a:r>
                        <a:rPr lang="en-US" sz="1000" dirty="0">
                          <a:hlinkClick r:id="rId14"/>
                        </a:rPr>
                        <a:t>DNS</a:t>
                      </a:r>
                      <a:r>
                        <a:rPr lang="en-US" sz="1000" dirty="0"/>
                        <a:t>], [</a:t>
                      </a:r>
                      <a:r>
                        <a:rPr lang="en-US" sz="1000" dirty="0">
                          <a:hlinkClick r:id="rId15"/>
                        </a:rPr>
                        <a:t>urls</a:t>
                      </a:r>
                      <a:r>
                        <a:rPr lang="en-US" sz="1000" dirty="0"/>
                        <a:t>], [</a:t>
                      </a:r>
                      <a:r>
                        <a:rPr lang="en-US" sz="1000" dirty="0">
                          <a:hlinkClick r:id="rId16"/>
                        </a:rPr>
                        <a:t>list</a:t>
                      </a:r>
                      <a:r>
                        <a:rPr lang="en-US" sz="1000" dirty="0"/>
                        <a:t>], [</a:t>
                      </a:r>
                      <a:r>
                        <a:rPr lang="en-US" sz="1000" dirty="0" err="1">
                          <a:hlinkClick r:id="rId17"/>
                        </a:rPr>
                        <a:t>getuserrealm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Enumerate usernames, 2FA status </a:t>
                      </a:r>
                      <a:r>
                        <a:rPr lang="en-US" sz="1000" dirty="0">
                          <a:hlinkClick r:id="rId11"/>
                        </a:rPr>
                        <a:t>via ActiveSync</a:t>
                      </a:r>
                      <a:r>
                        <a:rPr lang="en-US" sz="1000" dirty="0"/>
                        <a:t> [</a:t>
                      </a:r>
                      <a:r>
                        <a:rPr lang="en-US" sz="1000" dirty="0">
                          <a:hlinkClick r:id="rId18"/>
                        </a:rPr>
                        <a:t>o365userenum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Role, group, admin enumeration with </a:t>
                      </a:r>
                      <a:r>
                        <a:rPr lang="en-US" sz="1000" dirty="0">
                          <a:hlinkClick r:id="rId19"/>
                        </a:rPr>
                        <a:t>Get-</a:t>
                      </a:r>
                      <a:r>
                        <a:rPr lang="en-US" sz="1000" dirty="0" err="1">
                          <a:hlinkClick r:id="rId19"/>
                        </a:rPr>
                        <a:t>MsolRoleMember</a:t>
                      </a:r>
                      <a:r>
                        <a:rPr lang="en-US" sz="1000" dirty="0"/>
                        <a:t> [</a:t>
                      </a:r>
                      <a:r>
                        <a:rPr lang="en-US" sz="1000" dirty="0">
                          <a:hlinkClick r:id="rId20"/>
                        </a:rPr>
                        <a:t>RainDance</a:t>
                      </a:r>
                      <a:r>
                        <a:rPr lang="en-US" sz="1000" dirty="0"/>
                        <a:t>]</a:t>
                      </a:r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Bruteforce</a:t>
                      </a:r>
                      <a:r>
                        <a:rPr lang="en-US" sz="1000" dirty="0"/>
                        <a:t> of Autodiscover: </a:t>
                      </a:r>
                      <a:r>
                        <a:rPr lang="en-US" sz="1000" dirty="0" err="1">
                          <a:hlinkClick r:id="rId21"/>
                        </a:rPr>
                        <a:t>SensePost</a:t>
                      </a:r>
                      <a:r>
                        <a:rPr lang="en-US" sz="1000" dirty="0">
                          <a:hlinkClick r:id="rId21"/>
                        </a:rPr>
                        <a:t> Ruler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Phishing for credentials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Phishing </a:t>
                      </a:r>
                      <a:r>
                        <a:rPr lang="en-US" sz="1000" dirty="0">
                          <a:hlinkClick r:id="rId22"/>
                        </a:rPr>
                        <a:t>using OAuth app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2FA MITM Phishing: evilginx2 [</a:t>
                      </a:r>
                      <a:r>
                        <a:rPr lang="en-US" sz="1000" dirty="0" err="1">
                          <a:hlinkClick r:id="rId23"/>
                        </a:rPr>
                        <a:t>github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Use </a:t>
                      </a:r>
                      <a:r>
                        <a:rPr lang="en-US" sz="1000" dirty="0">
                          <a:hlinkClick r:id="rId24"/>
                        </a:rPr>
                        <a:t>AIP</a:t>
                      </a:r>
                      <a:r>
                        <a:rPr lang="en-US" sz="1000" dirty="0"/>
                        <a:t> to manage attack campaign</a:t>
                      </a:r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25"/>
                        </a:rPr>
                        <a:t>Add Mail forwarding rule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Add </a:t>
                      </a:r>
                      <a:r>
                        <a:rPr lang="en-US" sz="1000" dirty="0">
                          <a:hlinkClick r:id="rId26"/>
                        </a:rPr>
                        <a:t>Global Admin Account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Delegate Tenant Admin</a:t>
                      </a:r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MailSniper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>
                          <a:hlinkClick r:id="rId10"/>
                        </a:rPr>
                        <a:t>Search Mailbox for credentials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Search for Content with </a:t>
                      </a:r>
                      <a:r>
                        <a:rPr lang="en-US" sz="1000" dirty="0">
                          <a:hlinkClick r:id="rId27"/>
                        </a:rPr>
                        <a:t>eDiscovery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Account Takeover: </a:t>
                      </a:r>
                      <a:r>
                        <a:rPr lang="en-US" sz="1000" dirty="0">
                          <a:hlinkClick r:id="rId27"/>
                        </a:rPr>
                        <a:t>Add-</a:t>
                      </a:r>
                      <a:r>
                        <a:rPr lang="en-US" sz="1000" dirty="0" err="1">
                          <a:hlinkClick r:id="rId27"/>
                        </a:rPr>
                        <a:t>MailboxPermission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Pivot to On-Prem host: </a:t>
                      </a:r>
                      <a:r>
                        <a:rPr lang="en-US" sz="1000" dirty="0" err="1">
                          <a:hlinkClick r:id="rId28"/>
                        </a:rPr>
                        <a:t>SensePost</a:t>
                      </a:r>
                      <a:r>
                        <a:rPr lang="en-US" sz="1000" dirty="0">
                          <a:hlinkClick r:id="rId28"/>
                        </a:rPr>
                        <a:t> Ruler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Exchange Tasks for C2: </a:t>
                      </a:r>
                      <a:r>
                        <a:rPr lang="en-US" sz="1000" dirty="0">
                          <a:hlinkClick r:id="rId29"/>
                        </a:rPr>
                        <a:t>MWR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Send Internal Email</a:t>
                      </a:r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MailSniper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>
                          <a:hlinkClick r:id="rId10"/>
                        </a:rPr>
                        <a:t>Search Mailbox for content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Search for Content with </a:t>
                      </a:r>
                      <a:r>
                        <a:rPr lang="en-US" sz="1000" dirty="0">
                          <a:hlinkClick r:id="rId27"/>
                        </a:rPr>
                        <a:t>eDiscovery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Exfil email using EWS APIs with </a:t>
                      </a:r>
                      <a:r>
                        <a:rPr lang="en-US" sz="1000" dirty="0">
                          <a:hlinkClick r:id="rId30"/>
                        </a:rPr>
                        <a:t>PowerShell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Download documents and email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Financial/</a:t>
                      </a:r>
                      <a:r>
                        <a:rPr lang="en-US" sz="1000" dirty="0">
                          <a:hlinkClick r:id="rId31"/>
                        </a:rPr>
                        <a:t>wire</a:t>
                      </a:r>
                      <a:r>
                        <a:rPr lang="en-US" sz="1000" dirty="0"/>
                        <a:t> fraud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394721"/>
                  </a:ext>
                </a:extLst>
              </a:tr>
              <a:tr h="1071934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/>
                        <a:t>End Point</a:t>
                      </a:r>
                    </a:p>
                  </a:txBody>
                  <a:tcPr marL="93260" marR="93260" marT="46630" marB="46630" vert="vert27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Search host for </a:t>
                      </a:r>
                      <a:r>
                        <a:rPr lang="en-US" sz="1000" dirty="0">
                          <a:hlinkClick r:id="rId32"/>
                        </a:rPr>
                        <a:t>Azure credentials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 err="1"/>
                        <a:t>SharpCloud</a:t>
                      </a: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Persistence through Outlook Home Page: </a:t>
                      </a:r>
                      <a:r>
                        <a:rPr lang="en-US" sz="1000" dirty="0" err="1">
                          <a:hlinkClick r:id="rId33"/>
                        </a:rPr>
                        <a:t>SensePost</a:t>
                      </a:r>
                      <a:r>
                        <a:rPr lang="en-US" sz="1000" dirty="0">
                          <a:hlinkClick r:id="rId33"/>
                        </a:rPr>
                        <a:t> Ruler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Persistence through </a:t>
                      </a:r>
                      <a:r>
                        <a:rPr lang="en-US" sz="1000" dirty="0">
                          <a:hlinkClick r:id="rId34"/>
                        </a:rPr>
                        <a:t>custom Outlook Form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Create </a:t>
                      </a:r>
                      <a:r>
                        <a:rPr lang="en-US" sz="1000" dirty="0">
                          <a:hlinkClick r:id="rId35"/>
                        </a:rPr>
                        <a:t>Hidden Mailbox Rule</a:t>
                      </a:r>
                      <a:r>
                        <a:rPr lang="en-US" sz="1000" dirty="0"/>
                        <a:t> [</a:t>
                      </a:r>
                      <a:r>
                        <a:rPr lang="en-US" sz="1000" dirty="0">
                          <a:hlinkClick r:id="rId36"/>
                        </a:rPr>
                        <a:t>tool</a:t>
                      </a:r>
                      <a:r>
                        <a:rPr lang="en-US" sz="1000" dirty="0"/>
                        <a:t>]</a:t>
                      </a:r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97516"/>
                  </a:ext>
                </a:extLst>
              </a:tr>
              <a:tr h="1447936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On-Prem Exchange</a:t>
                      </a:r>
                    </a:p>
                  </a:txBody>
                  <a:tcPr marL="93260" marR="93260" marT="46630" marB="46630" vert="vert27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37"/>
                        </a:rPr>
                        <a:t>Portal Recon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37"/>
                        </a:rPr>
                        <a:t>Enumerate domain accounts</a:t>
                      </a:r>
                      <a:r>
                        <a:rPr lang="en-US" sz="1000" dirty="0"/>
                        <a:t> using Skype4B, [</a:t>
                      </a:r>
                      <a:r>
                        <a:rPr lang="en-US" sz="1000" dirty="0" err="1">
                          <a:hlinkClick r:id="rId38"/>
                        </a:rPr>
                        <a:t>LyncSmash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39"/>
                        </a:rPr>
                        <a:t>Enumerate domain accounts</a:t>
                      </a:r>
                      <a:r>
                        <a:rPr lang="en-US" sz="1000" dirty="0"/>
                        <a:t>: OWA &amp; Exchange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40"/>
                        </a:rPr>
                        <a:t>Enumerate domain accounts</a:t>
                      </a:r>
                      <a:r>
                        <a:rPr lang="en-US" sz="1000" dirty="0"/>
                        <a:t>: OWA: </a:t>
                      </a:r>
                      <a:r>
                        <a:rPr lang="en-US" sz="1000" dirty="0" err="1"/>
                        <a:t>FindPeople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OWA </a:t>
                      </a:r>
                      <a:r>
                        <a:rPr lang="en-US" sz="1000" dirty="0">
                          <a:hlinkClick r:id="rId41"/>
                        </a:rPr>
                        <a:t>version discovery</a:t>
                      </a: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42" action="ppaction://hlinkfile"/>
                        </a:rPr>
                        <a:t>Password Spray</a:t>
                      </a:r>
                      <a:r>
                        <a:rPr lang="en-US" sz="1000" dirty="0"/>
                        <a:t> using Invoke-</a:t>
                      </a:r>
                      <a:r>
                        <a:rPr lang="en-US" sz="1000" dirty="0" err="1"/>
                        <a:t>PasswordSprayOWA</a:t>
                      </a:r>
                      <a:r>
                        <a:rPr lang="en-US" sz="1000" dirty="0"/>
                        <a:t>, EWS, </a:t>
                      </a:r>
                      <a:r>
                        <a:rPr lang="en-US" sz="1000" dirty="0">
                          <a:hlinkClick r:id="rId43"/>
                        </a:rPr>
                        <a:t>Atomizer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Bruteforce</a:t>
                      </a:r>
                      <a:r>
                        <a:rPr lang="en-US" sz="1000" dirty="0"/>
                        <a:t> of Autodiscover: </a:t>
                      </a:r>
                      <a:r>
                        <a:rPr lang="en-US" sz="1000" dirty="0" err="1">
                          <a:hlinkClick r:id="rId21"/>
                        </a:rPr>
                        <a:t>SensePost</a:t>
                      </a:r>
                      <a:r>
                        <a:rPr lang="en-US" sz="1000" dirty="0">
                          <a:hlinkClick r:id="rId21"/>
                        </a:rPr>
                        <a:t> Ruler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PasswordSpray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>
                          <a:hlinkClick r:id="rId44"/>
                        </a:rPr>
                        <a:t>Lync/S4B</a:t>
                      </a:r>
                      <a:r>
                        <a:rPr lang="en-US" sz="1000" dirty="0"/>
                        <a:t> [</a:t>
                      </a:r>
                      <a:r>
                        <a:rPr lang="en-US" sz="1000" dirty="0" err="1">
                          <a:hlinkClick r:id="rId45"/>
                        </a:rPr>
                        <a:t>LyncSniper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Exchange </a:t>
                      </a:r>
                      <a:r>
                        <a:rPr lang="en-US" sz="1000" dirty="0">
                          <a:hlinkClick r:id="rId46"/>
                        </a:rPr>
                        <a:t>MTA</a:t>
                      </a: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Search Mailboxes with eDiscovery searches (EXO, Teams, SPO, OD4B, Skype4B)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Delegation</a:t>
                      </a:r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018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8CDE765-11DB-4800-AB6A-BD85897B2F02}"/>
              </a:ext>
            </a:extLst>
          </p:cNvPr>
          <p:cNvSpPr txBox="1"/>
          <p:nvPr/>
        </p:nvSpPr>
        <p:spPr>
          <a:xfrm>
            <a:off x="7386498" y="6051894"/>
            <a:ext cx="3590021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428" dirty="0">
                <a:solidFill>
                  <a:prstClr val="black"/>
                </a:solidFill>
                <a:latin typeface="Calibri" panose="020F0502020204030204"/>
              </a:rPr>
              <a:t>Prepared by @JohnLaTwC, May 2019, </a:t>
            </a:r>
            <a:r>
              <a:rPr lang="en-US" sz="1071" dirty="0">
                <a:solidFill>
                  <a:prstClr val="black"/>
                </a:solidFill>
                <a:latin typeface="Calibri" panose="020F0502020204030204"/>
              </a:rPr>
              <a:t>v1.07</a:t>
            </a:r>
            <a:endParaRPr lang="en-US" sz="1428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307909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DE614C-4827-4834-B8FD-E305474B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Tested the waters to see if there was interest in post-breach O365 scenarios, and YES there was!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D2753-3530-4522-9F10-3C6EAFCBE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2" b="9254"/>
          <a:stretch/>
        </p:blipFill>
        <p:spPr>
          <a:xfrm>
            <a:off x="508474" y="1724345"/>
            <a:ext cx="4672651" cy="3116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AF2837-BDB3-4077-A699-BFB35203B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74" y="4859122"/>
            <a:ext cx="4492039" cy="1003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72EC2-7DC6-4DBF-86C2-F83163F85F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379"/>
          <a:stretch/>
        </p:blipFill>
        <p:spPr>
          <a:xfrm>
            <a:off x="462091" y="6016189"/>
            <a:ext cx="4765416" cy="796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4F82E6-D262-4254-BEED-AB2D0D727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894" y="293278"/>
            <a:ext cx="2660583" cy="4217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6AEA8F-123A-40C2-96F4-261E3DB26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6016" y="1283021"/>
            <a:ext cx="3030921" cy="4024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1E8D21-8F50-4EE2-88FB-5F7E44ECF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471" y="2457335"/>
            <a:ext cx="2872156" cy="4217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EE6C90F-EA18-487E-9F03-A125161E02D0}"/>
              </a:ext>
            </a:extLst>
          </p:cNvPr>
          <p:cNvGrpSpPr/>
          <p:nvPr/>
        </p:nvGrpSpPr>
        <p:grpSpPr>
          <a:xfrm>
            <a:off x="5963489" y="560686"/>
            <a:ext cx="5259915" cy="2992102"/>
            <a:chOff x="5906431" y="1045304"/>
            <a:chExt cx="5157248" cy="29337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0EAE55-772A-46F2-B8A0-A8C48C94CDB2}"/>
                </a:ext>
              </a:extLst>
            </p:cNvPr>
            <p:cNvGrpSpPr/>
            <p:nvPr/>
          </p:nvGrpSpPr>
          <p:grpSpPr>
            <a:xfrm>
              <a:off x="5906431" y="1045304"/>
              <a:ext cx="5157248" cy="2933700"/>
              <a:chOff x="5834849" y="495300"/>
              <a:chExt cx="5157248" cy="293370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3BE0B354-85EB-4CAF-864B-3B19F54D3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42883" y="495300"/>
                <a:ext cx="4010025" cy="29337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E1001E5-9F10-494E-8569-35643DF6C6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34849" y="1865503"/>
                <a:ext cx="5157248" cy="1490397"/>
              </a:xfrm>
              <a:prstGeom prst="rect">
                <a:avLst/>
              </a:prstGeom>
            </p:spPr>
          </p:pic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0A9567-96C9-4224-948A-9A521A2A6B07}"/>
                </a:ext>
              </a:extLst>
            </p:cNvPr>
            <p:cNvCxnSpPr/>
            <p:nvPr/>
          </p:nvCxnSpPr>
          <p:spPr>
            <a:xfrm>
              <a:off x="9168882" y="1327462"/>
              <a:ext cx="62826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5011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21995-465F-455F-874C-A9547382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After tweeting, the research community started pointing out even more tools &amp; techniques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E8245-4D7D-4EB4-922B-DC2080F3E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3" y="1718957"/>
            <a:ext cx="3788707" cy="1473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A1B7C4-BE64-437E-A9C7-5C8780D68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04" y="3256923"/>
            <a:ext cx="3048908" cy="3482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A0F015-A1FF-416A-9441-19F8DD334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815" y="1604202"/>
            <a:ext cx="3841790" cy="1718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803937-2740-42D0-9AE7-F541E10BB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594" y="2574177"/>
            <a:ext cx="3808614" cy="155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EC07EA-4F55-45C7-B1F8-B9B6826B5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831" y="4347527"/>
            <a:ext cx="3874966" cy="1419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A1F597-3A5B-41B6-9987-4BE8D380B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97" y="4775679"/>
            <a:ext cx="3540791" cy="1441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7F4A06-3FC4-400A-A504-235F001432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8607" y="6265929"/>
            <a:ext cx="5158462" cy="728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5101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Executable Know-how</a:t>
            </a:r>
          </a:p>
        </p:txBody>
      </p:sp>
    </p:spTree>
    <p:extLst>
      <p:ext uri="{BB962C8B-B14F-4D97-AF65-F5344CB8AC3E}">
        <p14:creationId xmlns:p14="http://schemas.microsoft.com/office/powerpoint/2010/main" val="150212945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770A4-7A75-45F4-9D0B-E680774E7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" y="68262"/>
            <a:ext cx="6851868" cy="699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1654B5-1B7F-401D-B5B9-845E576FF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037" y="0"/>
            <a:ext cx="8619516" cy="699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411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03B76-6A67-4E25-89A8-6AAAA5074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"/>
          <a:stretch/>
        </p:blipFill>
        <p:spPr>
          <a:xfrm>
            <a:off x="459684" y="296862"/>
            <a:ext cx="3477964" cy="40233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C49A05-D6B4-4F3E-BC63-BCBF9DB5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4" y="68262"/>
            <a:ext cx="651762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173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74274-7674-4C5F-BAA2-CB9CD7EBF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296862"/>
            <a:ext cx="9343707" cy="335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6039C2-C5E4-4423-BB34-FC4B0E28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383" y="2092007"/>
            <a:ext cx="9343707" cy="281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8D290E-B41C-4691-AE8B-777D03DA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837" y="0"/>
            <a:ext cx="8075646" cy="699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7D6919-5D09-4CC1-B8FD-3DF4D532E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637" y="144462"/>
            <a:ext cx="8231652" cy="699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63F9CB-B7B4-40A4-A96F-357B1376C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237" y="212423"/>
            <a:ext cx="7772400" cy="6886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8098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851296-5EC8-4A9F-B87A-7A1618AD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14C1C-12B5-4315-932A-2B3D03EF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02" y="-1"/>
            <a:ext cx="11079869" cy="6994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CB80A1-2B36-45CA-A5BD-825F145F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" y="1298"/>
            <a:ext cx="12436475" cy="570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04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Repeatable Analysis</a:t>
            </a:r>
          </a:p>
        </p:txBody>
      </p:sp>
    </p:spTree>
    <p:extLst>
      <p:ext uri="{BB962C8B-B14F-4D97-AF65-F5344CB8AC3E}">
        <p14:creationId xmlns:p14="http://schemas.microsoft.com/office/powerpoint/2010/main" val="381126543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04D7F-FD3C-420B-BBD0-28F267C73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Climb the Ladder of Mastery Faster?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6BECD400-A372-4147-AA62-8E29BF4E9A69}"/>
              </a:ext>
            </a:extLst>
          </p:cNvPr>
          <p:cNvGraphicFramePr>
            <a:graphicFrameLocks/>
          </p:cNvGraphicFramePr>
          <p:nvPr/>
        </p:nvGraphicFramePr>
        <p:xfrm>
          <a:off x="518648" y="2010231"/>
          <a:ext cx="11132374" cy="3810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E40834AD-FE76-4790-B7B0-AF6EE9E29D6C}"/>
              </a:ext>
            </a:extLst>
          </p:cNvPr>
          <p:cNvGrpSpPr/>
          <p:nvPr/>
        </p:nvGrpSpPr>
        <p:grpSpPr>
          <a:xfrm>
            <a:off x="4446526" y="1084336"/>
            <a:ext cx="2219603" cy="2220485"/>
            <a:chOff x="7780704" y="-1023257"/>
            <a:chExt cx="2633297" cy="26343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257151-06B1-41DF-87D3-6019E9AE8657}"/>
                </a:ext>
              </a:extLst>
            </p:cNvPr>
            <p:cNvSpPr/>
            <p:nvPr/>
          </p:nvSpPr>
          <p:spPr bwMode="auto">
            <a:xfrm>
              <a:off x="7780704" y="-1023257"/>
              <a:ext cx="2633296" cy="263434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7565" rIns="0" bIns="4756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4513B2-60B8-49B3-9CB7-0E457866B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39" r="11436" b="6919"/>
            <a:stretch/>
          </p:blipFill>
          <p:spPr>
            <a:xfrm>
              <a:off x="7780705" y="-1023257"/>
              <a:ext cx="2633296" cy="263434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426C18C-8AA5-4C82-B8CF-D43F02A5B6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206" y="1174021"/>
            <a:ext cx="2956401" cy="2029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AF25BF-8DBA-4646-9515-D7B5CC01D2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16" y="1174021"/>
            <a:ext cx="3535118" cy="20260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3B15E9B-5F40-4ED8-89EC-86C52F8DF670}"/>
              </a:ext>
            </a:extLst>
          </p:cNvPr>
          <p:cNvSpPr/>
          <p:nvPr/>
        </p:nvSpPr>
        <p:spPr>
          <a:xfrm>
            <a:off x="3636165" y="4930272"/>
            <a:ext cx="1871334" cy="1855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56" dirty="0"/>
              <a:t>Know the Instance</a:t>
            </a:r>
            <a:endParaRPr lang="en-US" sz="1071" dirty="0"/>
          </a:p>
          <a:p>
            <a:pPr lvl="0" algn="ctr"/>
            <a:r>
              <a:rPr lang="en-US" sz="1836" dirty="0"/>
              <a:t>SELECT </a:t>
            </a:r>
          </a:p>
          <a:p>
            <a:pPr lvl="0" algn="ctr"/>
            <a:r>
              <a:rPr lang="en-US" sz="1836" dirty="0"/>
              <a:t>WHERE </a:t>
            </a:r>
          </a:p>
          <a:p>
            <a:pPr lvl="0" algn="ctr"/>
            <a:r>
              <a:rPr lang="en-US" sz="1836" dirty="0"/>
              <a:t>JOIN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4C1502-94FB-46F8-9FEF-73382367E7BA}"/>
              </a:ext>
            </a:extLst>
          </p:cNvPr>
          <p:cNvSpPr/>
          <p:nvPr/>
        </p:nvSpPr>
        <p:spPr>
          <a:xfrm>
            <a:off x="5295225" y="4102202"/>
            <a:ext cx="1897838" cy="1855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56" dirty="0"/>
              <a:t>Know the Pattern</a:t>
            </a:r>
            <a:endParaRPr lang="en-US" sz="1836" dirty="0"/>
          </a:p>
          <a:p>
            <a:pPr lvl="0" algn="ctr"/>
            <a:r>
              <a:rPr lang="en-US" sz="1836" dirty="0"/>
              <a:t>Statistics, Outliers, Baselines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60A47D-E857-4E2C-9A46-047EE5E0B32D}"/>
              </a:ext>
            </a:extLst>
          </p:cNvPr>
          <p:cNvSpPr/>
          <p:nvPr/>
        </p:nvSpPr>
        <p:spPr>
          <a:xfrm>
            <a:off x="7047905" y="3737216"/>
            <a:ext cx="2615784" cy="1855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56" dirty="0"/>
              <a:t>Discover the Pattern</a:t>
            </a:r>
          </a:p>
          <a:p>
            <a:pPr lvl="0" algn="ctr"/>
            <a:r>
              <a:rPr lang="en-US" sz="1836" dirty="0"/>
              <a:t>Data Science</a:t>
            </a:r>
          </a:p>
          <a:p>
            <a:pPr lvl="0" algn="ctr"/>
            <a:r>
              <a:rPr lang="en-US" sz="1836" dirty="0"/>
              <a:t>Machine Learning</a:t>
            </a:r>
          </a:p>
          <a:p>
            <a:pPr lvl="0" algn="ctr"/>
            <a:r>
              <a:rPr lang="en-US" sz="1836" dirty="0"/>
              <a:t>Data-mining</a:t>
            </a:r>
          </a:p>
        </p:txBody>
      </p:sp>
    </p:spTree>
    <p:extLst>
      <p:ext uri="{BB962C8B-B14F-4D97-AF65-F5344CB8AC3E}">
        <p14:creationId xmlns:p14="http://schemas.microsoft.com/office/powerpoint/2010/main" val="39570448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EC62EC-583A-4099-91F8-37D3391C6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331550"/>
            <a:ext cx="10726460" cy="2909528"/>
          </a:xfrm>
        </p:spPr>
        <p:txBody>
          <a:bodyPr/>
          <a:lstStyle/>
          <a:p>
            <a:pPr algn="ctr"/>
            <a:r>
              <a:rPr lang="en-US" sz="6000" dirty="0"/>
              <a:t>How do we increase the rate of learning in InfoSec?</a:t>
            </a:r>
          </a:p>
        </p:txBody>
      </p:sp>
    </p:spTree>
    <p:extLst>
      <p:ext uri="{BB962C8B-B14F-4D97-AF65-F5344CB8AC3E}">
        <p14:creationId xmlns:p14="http://schemas.microsoft.com/office/powerpoint/2010/main" val="147945844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4DE8B7-AE2F-4357-9180-EDE49830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Jupyter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73862-F3B5-490D-A990-2817849E3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87378-54A5-4A9C-B655-6F199BA4B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437" y="830262"/>
            <a:ext cx="7285086" cy="515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72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1B2A4F-4E84-4EDD-AB0D-DC848699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Repeatable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A15B75-A58B-4517-82C7-F5782E521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83" y="1213175"/>
            <a:ext cx="5028484" cy="49367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Jupyter Notebooks</a:t>
            </a:r>
            <a:endParaRPr lang="en-US" sz="2400" dirty="0"/>
          </a:p>
          <a:p>
            <a:r>
              <a:rPr lang="en-US" sz="2400" dirty="0"/>
              <a:t>Vibrant ecosystem</a:t>
            </a:r>
          </a:p>
          <a:p>
            <a:r>
              <a:rPr lang="en-US" sz="2400" dirty="0"/>
              <a:t>Yearly conference</a:t>
            </a:r>
          </a:p>
          <a:p>
            <a:r>
              <a:rPr lang="en-US" sz="2400" dirty="0"/>
              <a:t>2.6 million notebooks on </a:t>
            </a:r>
            <a:r>
              <a:rPr lang="en-US" sz="2400" dirty="0" err="1"/>
              <a:t>github</a:t>
            </a:r>
            <a:endParaRPr lang="en-US" sz="2400" dirty="0"/>
          </a:p>
          <a:p>
            <a:r>
              <a:rPr lang="en-US" sz="2400" dirty="0"/>
              <a:t>Local and Cloud supported:</a:t>
            </a:r>
          </a:p>
          <a:p>
            <a:pPr lvl="1"/>
            <a:r>
              <a:rPr lang="en-US" sz="2000" dirty="0"/>
              <a:t>Azure Sentinel</a:t>
            </a:r>
          </a:p>
          <a:p>
            <a:pPr lvl="1"/>
            <a:r>
              <a:rPr lang="en-US" sz="2000" dirty="0"/>
              <a:t>Azure Notebooks</a:t>
            </a:r>
          </a:p>
          <a:p>
            <a:pPr lvl="1"/>
            <a:r>
              <a:rPr lang="en-US" sz="2000" dirty="0"/>
              <a:t>AWS </a:t>
            </a:r>
            <a:r>
              <a:rPr lang="en-US" sz="2000" dirty="0" err="1"/>
              <a:t>SageMaker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Google Data Lab</a:t>
            </a:r>
          </a:p>
          <a:p>
            <a:r>
              <a:rPr lang="en-US" sz="2400" dirty="0"/>
              <a:t>Shareable</a:t>
            </a:r>
          </a:p>
          <a:p>
            <a:r>
              <a:rPr lang="en-US" sz="2400" dirty="0"/>
              <a:t>Re-runnable</a:t>
            </a:r>
          </a:p>
          <a:p>
            <a:r>
              <a:rPr lang="en-US" sz="2400" dirty="0"/>
              <a:t>Extensible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E2FD53-72F4-4571-8FBB-C96100320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37" y="1146877"/>
            <a:ext cx="691515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39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2090360-C051-4625-9582-D3B0E5F62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 descr="image010">
            <a:extLst>
              <a:ext uri="{FF2B5EF4-FFF2-40B4-BE49-F238E27FC236}">
                <a16:creationId xmlns:a16="http://schemas.microsoft.com/office/drawing/2014/main" id="{651F7841-DB1C-408E-BAFD-BFBC4E542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00" y="371860"/>
            <a:ext cx="6160902" cy="617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image011">
            <a:extLst>
              <a:ext uri="{FF2B5EF4-FFF2-40B4-BE49-F238E27FC236}">
                <a16:creationId xmlns:a16="http://schemas.microsoft.com/office/drawing/2014/main" id="{1DF6513D-7E78-4F4E-AD1C-4AF705A0B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56" y="516280"/>
            <a:ext cx="6186924" cy="5751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image012">
            <a:extLst>
              <a:ext uri="{FF2B5EF4-FFF2-40B4-BE49-F238E27FC236}">
                <a16:creationId xmlns:a16="http://schemas.microsoft.com/office/drawing/2014/main" id="{C34022AD-F05C-4E03-8C2C-80C5B79CB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47" y="543980"/>
            <a:ext cx="6392795" cy="564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41B294-F8A6-4AE0-82E4-FB2F76EB2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994" y="525011"/>
            <a:ext cx="7639055" cy="5780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3F4FC1-F43E-4043-9038-B2D5336526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86"/>
          <a:stretch/>
        </p:blipFill>
        <p:spPr>
          <a:xfrm>
            <a:off x="273115" y="1115222"/>
            <a:ext cx="8393279" cy="5584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3ED0C8-4889-4D01-B3AB-2FD61B47C8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055" y="1115221"/>
            <a:ext cx="10375717" cy="5028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809EC2-67ED-4CC7-867F-9270D94985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037" y="358107"/>
            <a:ext cx="10276621" cy="53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03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61FE-6C27-4CE9-9ED9-044FC17D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1482AB-7F9B-4EC9-B983-46254D4B9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4"/>
          <a:stretch/>
        </p:blipFill>
        <p:spPr>
          <a:xfrm>
            <a:off x="64600" y="81284"/>
            <a:ext cx="5486255" cy="67837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CD5671-8D79-4681-989C-CAEFE1D000D5}"/>
              </a:ext>
            </a:extLst>
          </p:cNvPr>
          <p:cNvSpPr/>
          <p:nvPr/>
        </p:nvSpPr>
        <p:spPr>
          <a:xfrm>
            <a:off x="5896215" y="6697846"/>
            <a:ext cx="4084818" cy="25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71" dirty="0"/>
              <a:t>https://twitter.com/Cyb3rWard0g/status/1134184177736306689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5A3850-C241-4854-BA0C-D55791025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215" y="125198"/>
            <a:ext cx="6021396" cy="635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6731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422FD7-2A47-4FC0-85FD-7C232041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Notebooks</a:t>
            </a:r>
          </a:p>
        </p:txBody>
      </p:sp>
      <p:pic>
        <p:nvPicPr>
          <p:cNvPr id="2050" name="Picture 2" descr="https://cdn-images-1.medium.com/max/1260/0*QLer52L9p-T72bGW">
            <a:extLst>
              <a:ext uri="{FF2B5EF4-FFF2-40B4-BE49-F238E27FC236}">
                <a16:creationId xmlns:a16="http://schemas.microsoft.com/office/drawing/2014/main" id="{7318EC18-7440-4268-88C9-7B9A26F8B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10" y="1363662"/>
            <a:ext cx="11127654" cy="545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38342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6FAD3-D4FC-4672-AEC9-A47E7830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A0F46-8AEB-4278-9841-CEE3303D1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73866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F46CA-D9BD-4F99-9DFD-5508E4D0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087" y="317934"/>
            <a:ext cx="8046303" cy="6358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916A2A-6693-4D2E-BD66-CF69893F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349" y="1744662"/>
            <a:ext cx="6671775" cy="4712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Promoting Community</a:t>
            </a:r>
          </a:p>
        </p:txBody>
      </p:sp>
    </p:spTree>
    <p:extLst>
      <p:ext uri="{BB962C8B-B14F-4D97-AF65-F5344CB8AC3E}">
        <p14:creationId xmlns:p14="http://schemas.microsoft.com/office/powerpoint/2010/main" val="262263787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F46B0-F256-44C1-84B5-DC40F05D8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8077198" cy="5072158"/>
          </a:xfrm>
        </p:spPr>
        <p:txBody>
          <a:bodyPr/>
          <a:lstStyle/>
          <a:p>
            <a:r>
              <a:rPr lang="en-US" dirty="0"/>
              <a:t>Conferences</a:t>
            </a:r>
          </a:p>
          <a:p>
            <a:r>
              <a:rPr lang="en-US" dirty="0"/>
              <a:t>Blogs</a:t>
            </a:r>
          </a:p>
          <a:p>
            <a:r>
              <a:rPr lang="en-US" dirty="0"/>
              <a:t>Twitter</a:t>
            </a:r>
          </a:p>
          <a:p>
            <a:r>
              <a:rPr lang="en-US" dirty="0"/>
              <a:t>Creating Shared Tools</a:t>
            </a:r>
          </a:p>
          <a:p>
            <a:r>
              <a:rPr lang="en-US" dirty="0"/>
              <a:t>Mentoring</a:t>
            </a:r>
          </a:p>
          <a:p>
            <a:pPr lvl="1"/>
            <a:r>
              <a:rPr lang="en-US" dirty="0"/>
              <a:t>Individuals mentoring individuals </a:t>
            </a:r>
          </a:p>
          <a:p>
            <a:pPr lvl="1"/>
            <a:r>
              <a:rPr lang="en-US" dirty="0"/>
              <a:t>Teams buddying up with other teams </a:t>
            </a:r>
          </a:p>
          <a:p>
            <a:pPr lvl="1"/>
            <a:r>
              <a:rPr lang="en-US" dirty="0"/>
              <a:t>Orgs buddying up with other orgs</a:t>
            </a:r>
          </a:p>
          <a:p>
            <a:pPr lvl="1"/>
            <a:r>
              <a:rPr lang="en-US" dirty="0"/>
              <a:t>Industries buddying up with other industries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C62EC-583A-4099-91F8-37D3391C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</a:t>
            </a:r>
          </a:p>
        </p:txBody>
      </p:sp>
      <p:pic>
        <p:nvPicPr>
          <p:cNvPr id="3" name="conf">
            <a:extLst>
              <a:ext uri="{FF2B5EF4-FFF2-40B4-BE49-F238E27FC236}">
                <a16:creationId xmlns:a16="http://schemas.microsoft.com/office/drawing/2014/main" id="{B8F7215C-F792-40C8-AE2E-3B14A955D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52" b="8715"/>
          <a:stretch/>
        </p:blipFill>
        <p:spPr>
          <a:xfrm rot="5400000">
            <a:off x="6978650" y="1516063"/>
            <a:ext cx="6994525" cy="3962399"/>
          </a:xfrm>
          <a:prstGeom prst="rect">
            <a:avLst/>
          </a:prstGeom>
        </p:spPr>
      </p:pic>
      <p:pic>
        <p:nvPicPr>
          <p:cNvPr id="2" name="tweetnick">
            <a:extLst>
              <a:ext uri="{FF2B5EF4-FFF2-40B4-BE49-F238E27FC236}">
                <a16:creationId xmlns:a16="http://schemas.microsoft.com/office/drawing/2014/main" id="{8A8AC029-9AE4-4CD7-8DD2-8783A43EA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324" y="-1"/>
            <a:ext cx="6573168" cy="6994525"/>
          </a:xfrm>
          <a:prstGeom prst="rect">
            <a:avLst/>
          </a:prstGeom>
        </p:spPr>
      </p:pic>
      <p:pic>
        <p:nvPicPr>
          <p:cNvPr id="4" name="tweetjohn">
            <a:extLst>
              <a:ext uri="{FF2B5EF4-FFF2-40B4-BE49-F238E27FC236}">
                <a16:creationId xmlns:a16="http://schemas.microsoft.com/office/drawing/2014/main" id="{4EF9819B-2D7E-401F-8329-37A57877B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101" y="0"/>
            <a:ext cx="4903472" cy="6994525"/>
          </a:xfrm>
          <a:prstGeom prst="rect">
            <a:avLst/>
          </a:prstGeom>
        </p:spPr>
      </p:pic>
      <p:pic>
        <p:nvPicPr>
          <p:cNvPr id="7" name="subtee">
            <a:extLst>
              <a:ext uri="{FF2B5EF4-FFF2-40B4-BE49-F238E27FC236}">
                <a16:creationId xmlns:a16="http://schemas.microsoft.com/office/drawing/2014/main" id="{6D6D4992-97ED-425E-8AA4-664F44A42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324" y="0"/>
            <a:ext cx="5471438" cy="6994525"/>
          </a:xfrm>
          <a:prstGeom prst="rect">
            <a:avLst/>
          </a:prstGeom>
        </p:spPr>
      </p:pic>
      <p:pic>
        <p:nvPicPr>
          <p:cNvPr id="8" name="mimikatz">
            <a:extLst>
              <a:ext uri="{FF2B5EF4-FFF2-40B4-BE49-F238E27FC236}">
                <a16:creationId xmlns:a16="http://schemas.microsoft.com/office/drawing/2014/main" id="{0202DD5B-C982-46DE-B94A-A91408B0A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7214" y="0"/>
            <a:ext cx="6724801" cy="6994525"/>
          </a:xfrm>
          <a:prstGeom prst="rect">
            <a:avLst/>
          </a:prstGeom>
        </p:spPr>
      </p:pic>
      <p:pic>
        <p:nvPicPr>
          <p:cNvPr id="9" name="enigma">
            <a:extLst>
              <a:ext uri="{FF2B5EF4-FFF2-40B4-BE49-F238E27FC236}">
                <a16:creationId xmlns:a16="http://schemas.microsoft.com/office/drawing/2014/main" id="{AD429070-595B-464C-A575-B135652FB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391" y="0"/>
            <a:ext cx="6649927" cy="6994525"/>
          </a:xfrm>
          <a:prstGeom prst="rect">
            <a:avLst/>
          </a:prstGeom>
        </p:spPr>
      </p:pic>
      <p:pic>
        <p:nvPicPr>
          <p:cNvPr id="10" name="ruining">
            <a:extLst>
              <a:ext uri="{FF2B5EF4-FFF2-40B4-BE49-F238E27FC236}">
                <a16:creationId xmlns:a16="http://schemas.microsoft.com/office/drawing/2014/main" id="{4DCB4BCE-487A-42B0-8426-8A88FE4B44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1868" y="-1"/>
            <a:ext cx="41772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787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0FBDD-50FF-4CE0-BE13-086C3A2C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37" y="1570262"/>
            <a:ext cx="4005732" cy="4777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498197-FE6A-4066-898D-71A88C2D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37" y="1212849"/>
            <a:ext cx="6350187" cy="4851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419303-D042-4326-9875-E178F8226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294" y="1185861"/>
            <a:ext cx="5601750" cy="4777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002">
            <a:extLst>
              <a:ext uri="{FF2B5EF4-FFF2-40B4-BE49-F238E27FC236}">
                <a16:creationId xmlns:a16="http://schemas.microsoft.com/office/drawing/2014/main" id="{E15E0D2B-7E7C-4992-A866-B5DB36B2D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890" y="1769149"/>
            <a:ext cx="6800233" cy="1874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99F7A-2E95-44F7-97CB-07D97656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3E42C2-7243-4727-95F7-E53DA7F32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0877" y="77275"/>
            <a:ext cx="8111743" cy="69945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5BDCB49-5016-4049-BB81-3C2DCDD7E84C}"/>
              </a:ext>
            </a:extLst>
          </p:cNvPr>
          <p:cNvGrpSpPr/>
          <p:nvPr/>
        </p:nvGrpSpPr>
        <p:grpSpPr>
          <a:xfrm>
            <a:off x="2713037" y="1173110"/>
            <a:ext cx="10047079" cy="5834378"/>
            <a:chOff x="1072460" y="511811"/>
            <a:chExt cx="10047079" cy="58343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4D71FF7-50D3-464F-8C31-DBE55B049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2460" y="511811"/>
              <a:ext cx="10047079" cy="5834378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82CC8F6-D82D-4FAC-A8BA-80B5CE7704A5}"/>
                </a:ext>
              </a:extLst>
            </p:cNvPr>
            <p:cNvSpPr/>
            <p:nvPr/>
          </p:nvSpPr>
          <p:spPr>
            <a:xfrm>
              <a:off x="7823964" y="5232018"/>
              <a:ext cx="3148836" cy="77002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FC0439-4C88-47D5-A4D5-1705CC6A4CF6}"/>
              </a:ext>
            </a:extLst>
          </p:cNvPr>
          <p:cNvGrpSpPr/>
          <p:nvPr/>
        </p:nvGrpSpPr>
        <p:grpSpPr>
          <a:xfrm>
            <a:off x="0" y="290022"/>
            <a:ext cx="12284808" cy="6704503"/>
            <a:chOff x="0" y="290022"/>
            <a:chExt cx="12284808" cy="670450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3A54638-2F99-4023-9355-9BDEEA00C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81105" y="293522"/>
              <a:ext cx="7074264" cy="640747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ADAD95-BE5E-4863-BD5E-AC4877568207}"/>
                </a:ext>
              </a:extLst>
            </p:cNvPr>
            <p:cNvSpPr/>
            <p:nvPr/>
          </p:nvSpPr>
          <p:spPr>
            <a:xfrm>
              <a:off x="4694237" y="6625193"/>
              <a:ext cx="26965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hlinkClick r:id="rId9"/>
                </a:rPr>
                <a:t>https://oscd.community/</a:t>
              </a:r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DF71BF-E0C3-429E-92BE-459897033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291772"/>
              <a:ext cx="7074264" cy="640747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AAEE3A-6052-40D9-A3AB-22A755D0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73049" y="290022"/>
              <a:ext cx="6211759" cy="6358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6556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E584-E7B5-46C6-870F-940EE4FA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</a:t>
            </a:r>
            <a:r>
              <a:rPr lang="en-US" dirty="0" err="1"/>
              <a:t>Githubification</a:t>
            </a:r>
            <a:r>
              <a:rPr lang="en-US" dirty="0"/>
              <a:t>” of Infosec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B2A630-A4FF-4CF9-87F0-588A659890FA}"/>
              </a:ext>
            </a:extLst>
          </p:cNvPr>
          <p:cNvSpPr/>
          <p:nvPr/>
        </p:nvSpPr>
        <p:spPr>
          <a:xfrm>
            <a:off x="2026321" y="5740137"/>
            <a:ext cx="7122739" cy="10039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568B8B-52E8-4B62-98F2-AFA903FE284A}"/>
              </a:ext>
            </a:extLst>
          </p:cNvPr>
          <p:cNvSpPr/>
          <p:nvPr/>
        </p:nvSpPr>
        <p:spPr>
          <a:xfrm>
            <a:off x="4398860" y="1724344"/>
            <a:ext cx="2377659" cy="10039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Threat Group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DD0BE1-D7C4-41AB-B434-54C84D58ED87}"/>
              </a:ext>
            </a:extLst>
          </p:cNvPr>
          <p:cNvSpPr/>
          <p:nvPr/>
        </p:nvSpPr>
        <p:spPr>
          <a:xfrm>
            <a:off x="3733682" y="2728293"/>
            <a:ext cx="3708014" cy="1003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Technique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544C2-8E70-423B-BB5C-40EDB3A3E431}"/>
              </a:ext>
            </a:extLst>
          </p:cNvPr>
          <p:cNvSpPr/>
          <p:nvPr/>
        </p:nvSpPr>
        <p:spPr>
          <a:xfrm>
            <a:off x="3108812" y="3732241"/>
            <a:ext cx="4957754" cy="10039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Detection Definitions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9E1A6-3102-423C-93E2-D4EF6D022678}"/>
              </a:ext>
            </a:extLst>
          </p:cNvPr>
          <p:cNvSpPr/>
          <p:nvPr/>
        </p:nvSpPr>
        <p:spPr>
          <a:xfrm>
            <a:off x="2441376" y="4736189"/>
            <a:ext cx="6292628" cy="1003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Detection Product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80E22B-8315-40D9-880B-EDBC29BBE2CA}"/>
              </a:ext>
            </a:extLst>
          </p:cNvPr>
          <p:cNvGrpSpPr/>
          <p:nvPr/>
        </p:nvGrpSpPr>
        <p:grpSpPr>
          <a:xfrm>
            <a:off x="6967307" y="1408612"/>
            <a:ext cx="5411438" cy="1699447"/>
            <a:chOff x="6716117" y="1381118"/>
            <a:chExt cx="5305813" cy="166627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1A7F75A-994D-43F4-8A61-D40DBA5050EE}"/>
                </a:ext>
              </a:extLst>
            </p:cNvPr>
            <p:cNvGrpSpPr/>
            <p:nvPr/>
          </p:nvGrpSpPr>
          <p:grpSpPr>
            <a:xfrm>
              <a:off x="7664182" y="1381118"/>
              <a:ext cx="4357748" cy="1666276"/>
              <a:chOff x="6366935" y="-383746"/>
              <a:chExt cx="4357748" cy="166627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9F424D9-A0DB-4CD2-984B-14208B619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6935" y="-256447"/>
                <a:ext cx="2156046" cy="13516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7BDD0DF-D25D-4174-A166-128703F7D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15466" y="-383746"/>
                <a:ext cx="1309217" cy="16662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1" name="Plus Sign 10">
                <a:extLst>
                  <a:ext uri="{FF2B5EF4-FFF2-40B4-BE49-F238E27FC236}">
                    <a16:creationId xmlns:a16="http://schemas.microsoft.com/office/drawing/2014/main" id="{2A03D3BF-5BF5-45FA-BB03-63ED62ED4D59}"/>
                  </a:ext>
                </a:extLst>
              </p:cNvPr>
              <p:cNvSpPr/>
              <p:nvPr/>
            </p:nvSpPr>
            <p:spPr>
              <a:xfrm>
                <a:off x="8660562" y="108306"/>
                <a:ext cx="682172" cy="682172"/>
              </a:xfrm>
              <a:prstGeom prst="mathPlus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08EDA8E-8B63-4DED-8C1B-8458D1FC80BA}"/>
                </a:ext>
              </a:extLst>
            </p:cNvPr>
            <p:cNvSpPr/>
            <p:nvPr/>
          </p:nvSpPr>
          <p:spPr>
            <a:xfrm>
              <a:off x="6716117" y="1601317"/>
              <a:ext cx="248491" cy="95402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E8492D-95AE-4DE5-9CE6-EF50F95C2649}"/>
              </a:ext>
            </a:extLst>
          </p:cNvPr>
          <p:cNvGrpSpPr/>
          <p:nvPr/>
        </p:nvGrpSpPr>
        <p:grpSpPr>
          <a:xfrm>
            <a:off x="521678" y="2335904"/>
            <a:ext cx="3010266" cy="1886224"/>
            <a:chOff x="510631" y="2290310"/>
            <a:chExt cx="2951509" cy="184940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6729E8-2800-42BC-9414-A032F8D3FA70}"/>
                </a:ext>
              </a:extLst>
            </p:cNvPr>
            <p:cNvGrpSpPr/>
            <p:nvPr/>
          </p:nvGrpSpPr>
          <p:grpSpPr>
            <a:xfrm>
              <a:off x="510631" y="2290310"/>
              <a:ext cx="2565436" cy="1849407"/>
              <a:chOff x="-4845576" y="911578"/>
              <a:chExt cx="3314700" cy="251464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6901133-DB10-4F4F-92F7-B03B3BC5F5F3}"/>
                  </a:ext>
                </a:extLst>
              </p:cNvPr>
              <p:cNvGrpSpPr/>
              <p:nvPr/>
            </p:nvGrpSpPr>
            <p:grpSpPr>
              <a:xfrm>
                <a:off x="-4620988" y="911578"/>
                <a:ext cx="2865525" cy="1709632"/>
                <a:chOff x="7601048" y="2265452"/>
                <a:chExt cx="2865525" cy="1709632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E543537F-A9B0-4DF9-B4EB-9C96977FD0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01048" y="2265452"/>
                  <a:ext cx="2449422" cy="1492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C7C963A-354B-436D-8992-68B42399D7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80846" y="2368194"/>
                  <a:ext cx="2449422" cy="1492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9AE3C2FA-EF41-4DD9-8BA1-EEA1C9A62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7151" y="2482584"/>
                  <a:ext cx="2449422" cy="1492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4CD062-7D88-42BB-827D-73B59F4AC859}"/>
                  </a:ext>
                </a:extLst>
              </p:cNvPr>
              <p:cNvSpPr txBox="1"/>
              <p:nvPr/>
            </p:nvSpPr>
            <p:spPr>
              <a:xfrm>
                <a:off x="-4845576" y="2788465"/>
                <a:ext cx="3314700" cy="637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97">
                  <a:defRPr/>
                </a:pPr>
                <a:endParaRPr lang="en-US" sz="2448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60548588-7457-4BB7-8E8F-F9E329E392D8}"/>
                </a:ext>
              </a:extLst>
            </p:cNvPr>
            <p:cNvSpPr/>
            <p:nvPr/>
          </p:nvSpPr>
          <p:spPr>
            <a:xfrm rot="10800000">
              <a:off x="3213649" y="2673248"/>
              <a:ext cx="248491" cy="95402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84D0B1-8095-4580-8C81-BC490697C24F}"/>
              </a:ext>
            </a:extLst>
          </p:cNvPr>
          <p:cNvGrpSpPr/>
          <p:nvPr/>
        </p:nvGrpSpPr>
        <p:grpSpPr>
          <a:xfrm>
            <a:off x="8255368" y="3354772"/>
            <a:ext cx="3781780" cy="1509785"/>
            <a:chOff x="8093369" y="3289291"/>
            <a:chExt cx="3707964" cy="148031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C2FF209-30AD-495B-B7C3-D22AE003B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55456" y="3289291"/>
              <a:ext cx="2945877" cy="14803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E5254A63-363F-408B-9B67-082C59C75F4A}"/>
                </a:ext>
              </a:extLst>
            </p:cNvPr>
            <p:cNvSpPr/>
            <p:nvPr/>
          </p:nvSpPr>
          <p:spPr>
            <a:xfrm>
              <a:off x="8093369" y="3670678"/>
              <a:ext cx="221031" cy="90709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72A660A-F4CB-4EDF-BF17-0373E593B9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9" y="4443752"/>
            <a:ext cx="2751790" cy="1108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C242FD8-4550-4D98-AF89-D9455AE58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551" y="5155454"/>
            <a:ext cx="1855679" cy="166840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9204A8-B237-43BE-8524-A1783192BBC0}"/>
              </a:ext>
            </a:extLst>
          </p:cNvPr>
          <p:cNvCxnSpPr>
            <a:cxnSpLocks/>
          </p:cNvCxnSpPr>
          <p:nvPr/>
        </p:nvCxnSpPr>
        <p:spPr>
          <a:xfrm>
            <a:off x="5572890" y="1309095"/>
            <a:ext cx="0" cy="5675584"/>
          </a:xfrm>
          <a:prstGeom prst="line">
            <a:avLst/>
          </a:prstGeom>
          <a:ln w="28575">
            <a:prstDash val="lgDash"/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88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EC62EC-583A-4099-91F8-37D3391C6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331550"/>
            <a:ext cx="10726460" cy="2909528"/>
          </a:xfrm>
        </p:spPr>
        <p:txBody>
          <a:bodyPr/>
          <a:lstStyle/>
          <a:p>
            <a:pPr algn="ctr"/>
            <a:r>
              <a:rPr lang="en-US" sz="6000" dirty="0"/>
              <a:t>If you want to go fast, go alone</a:t>
            </a:r>
            <a:br>
              <a:rPr lang="en-US" sz="6000" dirty="0"/>
            </a:br>
            <a:br>
              <a:rPr lang="en-US" sz="3600" dirty="0"/>
            </a:br>
            <a:r>
              <a:rPr lang="en-US" sz="6000" dirty="0"/>
              <a:t>If you want to go far, go together</a:t>
            </a:r>
            <a:br>
              <a:rPr lang="en-US" sz="6000" dirty="0"/>
            </a:br>
            <a:br>
              <a:rPr lang="en-US" sz="6000" dirty="0"/>
            </a:br>
            <a:r>
              <a:rPr lang="en-US" sz="2400" dirty="0"/>
              <a:t>African Proverb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639068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F66AC-2F06-4696-BA70-8B424537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increase the rate of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AF0D8-3A52-4875-A1D7-B58D6BDFE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5801588"/>
          </a:xfrm>
        </p:spPr>
        <p:txBody>
          <a:bodyPr/>
          <a:lstStyle/>
          <a:p>
            <a:pPr lvl="0"/>
            <a:r>
              <a:rPr lang="en-US" dirty="0"/>
              <a:t>Promoting Community</a:t>
            </a:r>
          </a:p>
          <a:p>
            <a:pPr lvl="0"/>
            <a:r>
              <a:rPr lang="en-US" dirty="0"/>
              <a:t>Organized Knowledge</a:t>
            </a:r>
          </a:p>
          <a:p>
            <a:pPr lvl="0"/>
            <a:r>
              <a:rPr lang="en-US" dirty="0"/>
              <a:t>Executable Know-how</a:t>
            </a:r>
          </a:p>
          <a:p>
            <a:pPr lvl="0"/>
            <a:r>
              <a:rPr lang="en-US" dirty="0"/>
              <a:t>Repeatable Analysis</a:t>
            </a:r>
          </a:p>
          <a:p>
            <a:pPr marL="0" indent="0">
              <a:buNone/>
            </a:pPr>
            <a:endParaRPr lang="en-US" dirty="0"/>
          </a:p>
          <a:p>
            <a:endParaRPr lang="en-US" sz="2800" dirty="0"/>
          </a:p>
          <a:p>
            <a:pPr marL="0" indent="0" algn="ctr">
              <a:buNone/>
            </a:pPr>
            <a:r>
              <a:rPr lang="en-US" dirty="0"/>
              <a:t>“If you want to go fast, go alone</a:t>
            </a:r>
            <a:br>
              <a:rPr lang="en-US" dirty="0"/>
            </a:br>
            <a:br>
              <a:rPr lang="en-US" sz="2000" dirty="0"/>
            </a:br>
            <a:r>
              <a:rPr lang="en-US" dirty="0"/>
              <a:t>If you want to go far, go together”</a:t>
            </a:r>
          </a:p>
          <a:p>
            <a:pPr marL="0" indent="0" algn="ctr">
              <a:buNone/>
            </a:pPr>
            <a:r>
              <a:rPr lang="en-US" sz="1800" dirty="0"/>
              <a:t>African Proverb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37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85B93-2F1F-4DF2-A9E7-2C019E10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Advancing InfoSec</a:t>
            </a:r>
          </a:p>
        </p:txBody>
      </p:sp>
    </p:spTree>
    <p:extLst>
      <p:ext uri="{BB962C8B-B14F-4D97-AF65-F5344CB8AC3E}">
        <p14:creationId xmlns:p14="http://schemas.microsoft.com/office/powerpoint/2010/main" val="36198996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768FF0-D64E-4040-A93F-334175B8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Learning in InfoSec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FE30F3F-FC66-47F1-97A7-BADC3E3CEB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7520009"/>
              </p:ext>
            </p:extLst>
          </p:nvPr>
        </p:nvGraphicFramePr>
        <p:xfrm>
          <a:off x="274638" y="1212850"/>
          <a:ext cx="10972799" cy="548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3045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Organized Knowledge</a:t>
            </a:r>
          </a:p>
        </p:txBody>
      </p:sp>
    </p:spTree>
    <p:extLst>
      <p:ext uri="{BB962C8B-B14F-4D97-AF65-F5344CB8AC3E}">
        <p14:creationId xmlns:p14="http://schemas.microsoft.com/office/powerpoint/2010/main" val="12091057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20CF20-C8E0-4694-AC1D-1DE889E1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" y="1242744"/>
            <a:ext cx="10276621" cy="5459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ECF69FE-C07A-4BC3-952B-132D15C0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0170A2-C1BB-4D6A-A5B0-61FB66ED8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99" y="2049462"/>
            <a:ext cx="8493075" cy="4134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3518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E03A8-4249-4C4B-A6CF-2A88E79D2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9AF2A4-B6EE-4197-9C89-B6DA430A3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194292"/>
            <a:ext cx="12434711" cy="6605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61CC4-9D31-433A-A12C-DE7DF5EA8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892" y="199149"/>
            <a:ext cx="2914385" cy="4420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D75A6-CA3A-4DBD-90E1-732CEFBC7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645" y="181338"/>
            <a:ext cx="12434711" cy="663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512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8-50009_MSTIC_PPT_Template_Light">
  <a:themeElements>
    <a:clrScheme name="MSTIC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787D67BC-967A-4C01-A29C-D2EC6F4956EC}" vid="{F3CD1181-7929-4859-831D-E80CB29E2427}"/>
    </a:ext>
  </a:extLst>
</a:theme>
</file>

<file path=ppt/theme/theme2.xml><?xml version="1.0" encoding="utf-8"?>
<a:theme xmlns:a="http://schemas.openxmlformats.org/drawingml/2006/main" name="8-50009_MSTIC_PPT_Template_Blue">
  <a:themeElements>
    <a:clrScheme name="MSTIC Blue Back">
      <a:dk1>
        <a:srgbClr val="505050"/>
      </a:dk1>
      <a:lt1>
        <a:sysClr val="window" lastClr="FFFFFF"/>
      </a:lt1>
      <a:dk2>
        <a:srgbClr val="0078D7"/>
      </a:dk2>
      <a:lt2>
        <a:srgbClr val="EAEAEA"/>
      </a:lt2>
      <a:accent1>
        <a:srgbClr val="00188F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787D67BC-967A-4C01-A29C-D2EC6F4956EC}" vid="{A3AB59AE-8BD0-4478-BAC8-F0AB65BA2C7C}"/>
    </a:ext>
  </a:extLst>
</a:theme>
</file>

<file path=ppt/theme/theme3.xml><?xml version="1.0" encoding="utf-8"?>
<a:theme xmlns:a="http://schemas.openxmlformats.org/drawingml/2006/main" name="8-50009_MSTIC_PPT_Template_Dark_Gray">
  <a:themeElements>
    <a:clrScheme name="MSTIC Gray Back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787D67BC-967A-4C01-A29C-D2EC6F4956EC}" vid="{BFC52CC6-36C5-4AB6-BE87-91B9AE14B4D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8-50009_MSTIC_PPT_Template_Light">
  <a:themeElements>
    <a:clrScheme name="MSTIC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E54F3677-C9AE-4121-8975-1B0B050438EF}" vid="{7655FF58-2C1E-4099-B563-219E90E727B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EDA189290FC545AD991B51E2379F83" ma:contentTypeVersion="14" ma:contentTypeDescription="Create a new document." ma:contentTypeScope="" ma:versionID="2f81553b602a9f0d7fed10e4499d9a01">
  <xsd:schema xmlns:xsd="http://www.w3.org/2001/XMLSchema" xmlns:xs="http://www.w3.org/2001/XMLSchema" xmlns:p="http://schemas.microsoft.com/office/2006/metadata/properties" xmlns:ns1="http://schemas.microsoft.com/sharepoint/v3" xmlns:ns2="f6fdd4e2-1385-4e3b-83ed-cd04bbe9ea62" xmlns:ns3="87e467e5-c671-442a-81e4-0df1aa880edd" targetNamespace="http://schemas.microsoft.com/office/2006/metadata/properties" ma:root="true" ma:fieldsID="6f7dfd0bba7c5fc4d1e6c9e98477b583" ns1:_="" ns2:_="" ns3:_="">
    <xsd:import namespace="http://schemas.microsoft.com/sharepoint/v3"/>
    <xsd:import namespace="f6fdd4e2-1385-4e3b-83ed-cd04bbe9ea62"/>
    <xsd:import namespace="87e467e5-c671-442a-81e4-0df1aa880ed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Draft_x0020_Completed" minOccurs="0"/>
                <xsd:element ref="ns3:Analytic_x0020_Review_x0020_Completed" minOccurs="0"/>
                <xsd:element ref="ns3:Final" minOccurs="0"/>
                <xsd:element ref="ns1:PublishingStartDate" minOccurs="0"/>
                <xsd:element ref="ns1:PublishingExpirationDate" minOccurs="0"/>
                <xsd:element ref="ns2:LastSharedByUser" minOccurs="0"/>
                <xsd:element ref="ns2:LastSharedByTime" minOccurs="0"/>
                <xsd:element ref="ns1:_ip_UnifiedCompliancePolicyProperties" minOccurs="0"/>
                <xsd:element ref="ns1:_ip_UnifiedCompliancePolicyUIAction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4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5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ip_UnifiedCompliancePolicyProperties" ma:index="1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dd4e2-1385-4e3b-83ed-cd04bbe9ea6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6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7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e467e5-c671-442a-81e4-0df1aa880edd" elementFormDefault="qualified">
    <xsd:import namespace="http://schemas.microsoft.com/office/2006/documentManagement/types"/>
    <xsd:import namespace="http://schemas.microsoft.com/office/infopath/2007/PartnerControls"/>
    <xsd:element name="Draft_x0020_Completed" ma:index="11" nillable="true" ma:displayName="Draft Completed" ma:default="0" ma:description="Box Checked by Author/Analyst when the initial draft is completed and ready for review" ma:internalName="Draft_x0020_Completed">
      <xsd:simpleType>
        <xsd:restriction base="dms:Boolean"/>
      </xsd:simpleType>
    </xsd:element>
    <xsd:element name="Analytic_x0020_Review_x0020_Completed" ma:index="12" nillable="true" ma:displayName="Analytic Review Completed" ma:default="0" ma:description="Checked when the analytic review is complete" ma:internalName="Analytic_x0020_Review_x0020_Completed">
      <xsd:simpleType>
        <xsd:restriction base="dms:Boolean"/>
      </xsd:simpleType>
    </xsd:element>
    <xsd:element name="Final" ma:index="13" nillable="true" ma:displayName="Final" ma:default="0" ma:description="Checked when the report has completed the final production review" ma:internalName="Final">
      <xsd:simpleType>
        <xsd:restriction base="dms:Boolean"/>
      </xsd:simpleType>
    </xsd:element>
    <xsd:element name="MediaServiceMetadata" ma:index="2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inal xmlns="87e467e5-c671-442a-81e4-0df1aa880edd">false</Final>
    <Draft_x0020_Completed xmlns="87e467e5-c671-442a-81e4-0df1aa880edd">false</Draft_x0020_Completed>
    <Analytic_x0020_Review_x0020_Completed xmlns="87e467e5-c671-442a-81e4-0df1aa880edd">false</Analytic_x0020_Review_x0020_Completed>
    <PublishingExpirationDate xmlns="http://schemas.microsoft.com/sharepoint/v3" xsi:nil="true"/>
    <PublishingStartDate xmlns="http://schemas.microsoft.com/sharepoint/v3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3B66B4-0D1F-461D-805A-DD1BF7514D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6fdd4e2-1385-4e3b-83ed-cd04bbe9ea62"/>
    <ds:schemaRef ds:uri="87e467e5-c671-442a-81e4-0df1aa880e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f6fdd4e2-1385-4e3b-83ed-cd04bbe9ea62"/>
    <ds:schemaRef ds:uri="http://www.w3.org/XML/1998/namespace"/>
    <ds:schemaRef ds:uri="87e467e5-c671-442a-81e4-0df1aa880edd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MSTIC_Template_16x9-macarmi-desktop</Template>
  <TotalTime>5481</TotalTime>
  <Words>1305</Words>
  <Application>Microsoft Office PowerPoint</Application>
  <PresentationFormat>Custom</PresentationFormat>
  <Paragraphs>545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40</vt:i4>
      </vt:variant>
    </vt:vector>
  </HeadingPairs>
  <TitlesOfParts>
    <vt:vector size="55" baseType="lpstr">
      <vt:lpstr>Arial</vt:lpstr>
      <vt:lpstr>Arial</vt:lpstr>
      <vt:lpstr>Calibri</vt:lpstr>
      <vt:lpstr>Calibri Light</vt:lpstr>
      <vt:lpstr>Consolas</vt:lpstr>
      <vt:lpstr>Helvetica Neue</vt:lpstr>
      <vt:lpstr>Segoe UI</vt:lpstr>
      <vt:lpstr>Segoe UI Light</vt:lpstr>
      <vt:lpstr>Segoe UI Semilight</vt:lpstr>
      <vt:lpstr>Wingdings</vt:lpstr>
      <vt:lpstr>8-50009_MSTIC_PPT_Template_Light</vt:lpstr>
      <vt:lpstr>8-50009_MSTIC_PPT_Template_Blue</vt:lpstr>
      <vt:lpstr>8-50009_MSTIC_PPT_Template_Dark_Gray</vt:lpstr>
      <vt:lpstr>Office Theme</vt:lpstr>
      <vt:lpstr>1_8-50009_MSTIC_PPT_Template_Light</vt:lpstr>
      <vt:lpstr>Advancing InfoSec Towards an Open, Shareable, Contributor-Friendly model of speeding InfoSec learning</vt:lpstr>
      <vt:lpstr>Conventional Wisdom in Defense</vt:lpstr>
      <vt:lpstr>How do we increase the rate of learning in InfoSec?</vt:lpstr>
      <vt:lpstr>If you want to go fast, go alone  If you want to go far, go together  African Proverb</vt:lpstr>
      <vt:lpstr>Advancing InfoSec</vt:lpstr>
      <vt:lpstr>Accelerating Learning in InfoSec</vt:lpstr>
      <vt:lpstr>Organized Knowledge</vt:lpstr>
      <vt:lpstr>Knowledge</vt:lpstr>
      <vt:lpstr>PowerPoint Presentation</vt:lpstr>
      <vt:lpstr>PowerPoint Presentation</vt:lpstr>
      <vt:lpstr>Knowledge</vt:lpstr>
      <vt:lpstr>Researcher Interest in O365 Increasing</vt:lpstr>
      <vt:lpstr>Credential Attacks - THALLIUM</vt:lpstr>
      <vt:lpstr>THALLIUM Attack</vt:lpstr>
      <vt:lpstr>Password Spray (on steroids)</vt:lpstr>
      <vt:lpstr>PowerPoint Presentation</vt:lpstr>
      <vt:lpstr>Phishing: 2FA bypass with OAuth Phishing</vt:lpstr>
      <vt:lpstr>Phishing: 2FA Bypass with MITM Evilginx2</vt:lpstr>
      <vt:lpstr>Actions on Intent: Forwarding email</vt:lpstr>
      <vt:lpstr>PowerPoint Presentation</vt:lpstr>
      <vt:lpstr>Tested the waters to see if there was interest in post-breach O365 scenarios, and YES there was!</vt:lpstr>
      <vt:lpstr>After tweeting, the research community started pointing out even more tools &amp; techniques</vt:lpstr>
      <vt:lpstr>Executable Know-how</vt:lpstr>
      <vt:lpstr>PowerPoint Presentation</vt:lpstr>
      <vt:lpstr>PowerPoint Presentation</vt:lpstr>
      <vt:lpstr>PowerPoint Presentation</vt:lpstr>
      <vt:lpstr>Translation</vt:lpstr>
      <vt:lpstr>Repeatable Analysis</vt:lpstr>
      <vt:lpstr>How to Climb the Ladder of Mastery Faster?</vt:lpstr>
      <vt:lpstr> Jupyter</vt:lpstr>
      <vt:lpstr>Repeatable Analysis</vt:lpstr>
      <vt:lpstr>PowerPoint Presentation</vt:lpstr>
      <vt:lpstr>PowerPoint Presentation</vt:lpstr>
      <vt:lpstr>Scheduling Notebooks</vt:lpstr>
      <vt:lpstr>PowerPoint Presentation</vt:lpstr>
      <vt:lpstr>Promoting Community</vt:lpstr>
      <vt:lpstr>Community</vt:lpstr>
      <vt:lpstr>Community</vt:lpstr>
      <vt:lpstr>“Githubification” of Infosec</vt:lpstr>
      <vt:lpstr>How do we increase the rate of learning?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</dc:title>
  <dc:subject>&lt;Speech title here&gt;</dc:subject>
  <dc:creator>Madeline Carmichael</dc:creator>
  <cp:keywords>MSTIC</cp:keywords>
  <dc:description>Template: Mitchell Derrey, Silver Fox Productions_x000d_
Formatting: _x000d_
Audience Type:</dc:description>
  <cp:lastModifiedBy>John Lambert (MSTIC)</cp:lastModifiedBy>
  <cp:revision>117</cp:revision>
  <dcterms:created xsi:type="dcterms:W3CDTF">2018-05-21T12:24:10Z</dcterms:created>
  <dcterms:modified xsi:type="dcterms:W3CDTF">2019-10-18T01:16:25Z</dcterms:modified>
  <cp:category>MSTIC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0x01010095EDA189290FC545AD991B51E2379F83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macarmi@microsoft.com</vt:lpwstr>
  </property>
  <property fmtid="{D5CDD505-2E9C-101B-9397-08002B2CF9AE}" pid="14" name="MSIP_Label_f42aa342-8706-4288-bd11-ebb85995028c_SetDate">
    <vt:lpwstr>2018-05-23T09:42:54.3264097Z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Manual</vt:lpwstr>
  </property>
  <property fmtid="{D5CDD505-2E9C-101B-9397-08002B2CF9AE}" pid="18" name="Sensitivity">
    <vt:lpwstr>General</vt:lpwstr>
  </property>
</Properties>
</file>